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329" r:id="rId2"/>
    <p:sldId id="409" r:id="rId3"/>
    <p:sldId id="414" r:id="rId4"/>
    <p:sldId id="415" r:id="rId5"/>
    <p:sldId id="416" r:id="rId6"/>
    <p:sldId id="417" r:id="rId7"/>
    <p:sldId id="418" r:id="rId8"/>
    <p:sldId id="419" r:id="rId9"/>
    <p:sldId id="420" r:id="rId10"/>
    <p:sldId id="436" r:id="rId11"/>
    <p:sldId id="422" r:id="rId12"/>
    <p:sldId id="421" r:id="rId13"/>
    <p:sldId id="423" r:id="rId14"/>
    <p:sldId id="424" r:id="rId15"/>
    <p:sldId id="425" r:id="rId16"/>
    <p:sldId id="426" r:id="rId17"/>
    <p:sldId id="427" r:id="rId18"/>
    <p:sldId id="428" r:id="rId19"/>
    <p:sldId id="429" r:id="rId20"/>
    <p:sldId id="430" r:id="rId21"/>
    <p:sldId id="431" r:id="rId22"/>
    <p:sldId id="432" r:id="rId23"/>
    <p:sldId id="433" r:id="rId24"/>
    <p:sldId id="434" r:id="rId25"/>
    <p:sldId id="435" r:id="rId26"/>
  </p:sldIdLst>
  <p:sldSz cx="9144000" cy="6858000" type="screen4x3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Стандартный раздел" id="{61C17C99-5AF3-5D48-ADB3-D8E0E30CD732}">
          <p14:sldIdLst>
            <p14:sldId id="329"/>
            <p14:sldId id="409"/>
            <p14:sldId id="414"/>
            <p14:sldId id="415"/>
            <p14:sldId id="416"/>
            <p14:sldId id="417"/>
            <p14:sldId id="418"/>
            <p14:sldId id="419"/>
            <p14:sldId id="420"/>
            <p14:sldId id="422"/>
            <p14:sldId id="421"/>
            <p14:sldId id="423"/>
            <p14:sldId id="424"/>
            <p14:sldId id="425"/>
            <p14:sldId id="426"/>
            <p14:sldId id="427"/>
            <p14:sldId id="428"/>
            <p14:sldId id="429"/>
            <p14:sldId id="430"/>
            <p14:sldId id="431"/>
            <p14:sldId id="432"/>
            <p14:sldId id="433"/>
            <p14:sldId id="434"/>
            <p14:sldId id="435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00"/>
    <a:srgbClr val="0000FF"/>
    <a:srgbClr val="CC3300"/>
    <a:srgbClr val="FF0000"/>
    <a:srgbClr val="FFCC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22205" autoAdjust="0"/>
    <p:restoredTop sz="94615" autoAdjust="0"/>
  </p:normalViewPr>
  <p:slideViewPr>
    <p:cSldViewPr>
      <p:cViewPr varScale="1">
        <p:scale>
          <a:sx n="116" d="100"/>
          <a:sy n="116" d="100"/>
        </p:scale>
        <p:origin x="-1458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6" Type="http://schemas.openxmlformats.org/officeDocument/2006/relationships/image" Target="../media/image40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0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image" Target="../media/image53.wmf"/><Relationship Id="rId7" Type="http://schemas.openxmlformats.org/officeDocument/2006/relationships/image" Target="../media/image57.wmf"/><Relationship Id="rId2" Type="http://schemas.openxmlformats.org/officeDocument/2006/relationships/image" Target="../media/image52.wmf"/><Relationship Id="rId1" Type="http://schemas.openxmlformats.org/officeDocument/2006/relationships/image" Target="../media/image51.png"/><Relationship Id="rId6" Type="http://schemas.openxmlformats.org/officeDocument/2006/relationships/image" Target="../media/image56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Relationship Id="rId9" Type="http://schemas.openxmlformats.org/officeDocument/2006/relationships/image" Target="../media/image59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3" Type="http://schemas.openxmlformats.org/officeDocument/2006/relationships/image" Target="../media/image61.wmf"/><Relationship Id="rId7" Type="http://schemas.openxmlformats.org/officeDocument/2006/relationships/image" Target="../media/image65.wmf"/><Relationship Id="rId2" Type="http://schemas.openxmlformats.org/officeDocument/2006/relationships/image" Target="../media/image60.wmf"/><Relationship Id="rId1" Type="http://schemas.openxmlformats.org/officeDocument/2006/relationships/image" Target="../media/image51.png"/><Relationship Id="rId6" Type="http://schemas.openxmlformats.org/officeDocument/2006/relationships/image" Target="../media/image64.wmf"/><Relationship Id="rId5" Type="http://schemas.openxmlformats.org/officeDocument/2006/relationships/image" Target="../media/image63.wmf"/><Relationship Id="rId4" Type="http://schemas.openxmlformats.org/officeDocument/2006/relationships/image" Target="../media/image62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68.wmf"/><Relationship Id="rId1" Type="http://schemas.openxmlformats.org/officeDocument/2006/relationships/image" Target="../media/image67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Relationship Id="rId6" Type="http://schemas.openxmlformats.org/officeDocument/2006/relationships/image" Target="../media/image74.wmf"/><Relationship Id="rId5" Type="http://schemas.openxmlformats.org/officeDocument/2006/relationships/image" Target="../media/image73.wmf"/><Relationship Id="rId4" Type="http://schemas.openxmlformats.org/officeDocument/2006/relationships/image" Target="../media/image7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0.wmf"/><Relationship Id="rId1" Type="http://schemas.openxmlformats.org/officeDocument/2006/relationships/image" Target="../media/image13.wmf"/><Relationship Id="rId4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065" cy="495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569" tIns="47784" rIns="95569" bIns="47784" numCol="1" anchor="t" anchorCtr="0" compatLnSpc="1">
            <a:prstTxWarp prst="textNoShape">
              <a:avLst/>
            </a:prstTxWarp>
          </a:bodyPr>
          <a:lstStyle>
            <a:lvl1pPr defTabSz="955632" eaLnBrk="1" hangingPunct="1">
              <a:defRPr sz="13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092" y="1"/>
            <a:ext cx="2946065" cy="495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569" tIns="47784" rIns="95569" bIns="47784" numCol="1" anchor="t" anchorCtr="0" compatLnSpc="1">
            <a:prstTxWarp prst="textNoShape">
              <a:avLst/>
            </a:prstTxWarp>
          </a:bodyPr>
          <a:lstStyle>
            <a:lvl1pPr algn="r" defTabSz="955632" eaLnBrk="1" hangingPunct="1">
              <a:defRPr sz="13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59350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160" y="4715406"/>
            <a:ext cx="5439355" cy="4467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569" tIns="47784" rIns="95569" bIns="477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813"/>
            <a:ext cx="2946065" cy="495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569" tIns="47784" rIns="95569" bIns="47784" numCol="1" anchor="b" anchorCtr="0" compatLnSpc="1">
            <a:prstTxWarp prst="textNoShape">
              <a:avLst/>
            </a:prstTxWarp>
          </a:bodyPr>
          <a:lstStyle>
            <a:lvl1pPr defTabSz="955632" eaLnBrk="1" hangingPunct="1">
              <a:defRPr sz="13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092" y="9430813"/>
            <a:ext cx="2946065" cy="495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569" tIns="47784" rIns="95569" bIns="47784" numCol="1" anchor="b" anchorCtr="0" compatLnSpc="1">
            <a:prstTxWarp prst="textNoShape">
              <a:avLst/>
            </a:prstTxWarp>
          </a:bodyPr>
          <a:lstStyle>
            <a:lvl1pPr algn="r" defTabSz="955632" eaLnBrk="1" hangingPunct="1">
              <a:defRPr sz="1300"/>
            </a:lvl1pPr>
          </a:lstStyle>
          <a:p>
            <a:fld id="{55A99CA8-6823-DA42-A515-BF0DAB1F4B5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808667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66035B-0FB0-BD48-8EBB-408C7AE2800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1216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6F1B65-2623-EB4E-B005-D0F03087B73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83038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6D0E43-CCD8-0046-88F6-071824A6A25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56919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BF6E49-067C-E747-9974-740BB649556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87539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C9E6D1-8485-9547-955F-8426787CCD0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70485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C9D641-14CE-E94E-9B01-75AB73B4D4D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72185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06E38C-16C8-5640-BD01-50D3B9B0ACC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1071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E328E8-3C5E-EB42-9B14-E40F37C91DC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08512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510896-D9A9-8B47-9680-2C0A1EA281A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53772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14ACC6-6F8E-C341-BAAC-D4D09696309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57249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DBE93C-C074-5B46-9D7D-2B189A3AE64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8439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86F9FA-A985-C346-B3EE-8BCFE723106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81594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E0FBBD-A67C-9F47-A273-DFE0572EC86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93076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87D2B78-6834-BB4F-94D5-81DF2C331ACE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Arial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Arial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5.bin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8.bin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2.bin"/><Relationship Id="rId5" Type="http://schemas.openxmlformats.org/officeDocument/2006/relationships/oleObject" Target="../embeddings/oleObject21.bin"/><Relationship Id="rId4" Type="http://schemas.openxmlformats.org/officeDocument/2006/relationships/oleObject" Target="../embeddings/oleObject20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24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image" Target="../media/image33.png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7.bin"/><Relationship Id="rId5" Type="http://schemas.openxmlformats.org/officeDocument/2006/relationships/oleObject" Target="../embeddings/oleObject26.bin"/><Relationship Id="rId4" Type="http://schemas.openxmlformats.org/officeDocument/2006/relationships/oleObject" Target="../embeddings/oleObject25.bin"/><Relationship Id="rId9" Type="http://schemas.openxmlformats.org/officeDocument/2006/relationships/oleObject" Target="../embeddings/oleObject30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3" Type="http://schemas.openxmlformats.org/officeDocument/2006/relationships/image" Target="../media/image34.png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33.bin"/><Relationship Id="rId5" Type="http://schemas.openxmlformats.org/officeDocument/2006/relationships/oleObject" Target="../embeddings/oleObject32.bin"/><Relationship Id="rId4" Type="http://schemas.openxmlformats.org/officeDocument/2006/relationships/oleObject" Target="../embeddings/oleObject31.bin"/><Relationship Id="rId9" Type="http://schemas.openxmlformats.org/officeDocument/2006/relationships/oleObject" Target="../embeddings/oleObject36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39.bin"/><Relationship Id="rId5" Type="http://schemas.openxmlformats.org/officeDocument/2006/relationships/oleObject" Target="../embeddings/oleObject38.bin"/><Relationship Id="rId4" Type="http://schemas.openxmlformats.org/officeDocument/2006/relationships/oleObject" Target="../embeddings/oleObject37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44.bin"/><Relationship Id="rId11" Type="http://schemas.openxmlformats.org/officeDocument/2006/relationships/oleObject" Target="../embeddings/oleObject49.bin"/><Relationship Id="rId5" Type="http://schemas.openxmlformats.org/officeDocument/2006/relationships/oleObject" Target="../embeddings/oleObject43.bin"/><Relationship Id="rId10" Type="http://schemas.openxmlformats.org/officeDocument/2006/relationships/oleObject" Target="../embeddings/oleObject48.bin"/><Relationship Id="rId4" Type="http://schemas.openxmlformats.org/officeDocument/2006/relationships/oleObject" Target="../embeddings/oleObject42.bin"/><Relationship Id="rId9" Type="http://schemas.openxmlformats.org/officeDocument/2006/relationships/oleObject" Target="../embeddings/oleObject47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5.bin"/><Relationship Id="rId3" Type="http://schemas.openxmlformats.org/officeDocument/2006/relationships/oleObject" Target="../embeddings/oleObject50.bin"/><Relationship Id="rId7" Type="http://schemas.openxmlformats.org/officeDocument/2006/relationships/oleObject" Target="../embeddings/oleObject5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53.bin"/><Relationship Id="rId5" Type="http://schemas.openxmlformats.org/officeDocument/2006/relationships/oleObject" Target="../embeddings/oleObject52.bin"/><Relationship Id="rId10" Type="http://schemas.openxmlformats.org/officeDocument/2006/relationships/oleObject" Target="../embeddings/oleObject57.bin"/><Relationship Id="rId4" Type="http://schemas.openxmlformats.org/officeDocument/2006/relationships/oleObject" Target="../embeddings/oleObject51.bin"/><Relationship Id="rId9" Type="http://schemas.openxmlformats.org/officeDocument/2006/relationships/oleObject" Target="../embeddings/oleObject56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4" Type="http://schemas.openxmlformats.org/officeDocument/2006/relationships/oleObject" Target="../embeddings/oleObject59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5.bin"/><Relationship Id="rId3" Type="http://schemas.openxmlformats.org/officeDocument/2006/relationships/oleObject" Target="../embeddings/oleObject60.bin"/><Relationship Id="rId7" Type="http://schemas.openxmlformats.org/officeDocument/2006/relationships/oleObject" Target="../embeddings/oleObject6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63.bin"/><Relationship Id="rId5" Type="http://schemas.openxmlformats.org/officeDocument/2006/relationships/oleObject" Target="../embeddings/oleObject62.bin"/><Relationship Id="rId4" Type="http://schemas.openxmlformats.org/officeDocument/2006/relationships/oleObject" Target="../embeddings/oleObject6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3.bin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0" y="1905000"/>
            <a:ext cx="9144000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20638" algn="ctr" eaLnBrk="1" hangingPunct="1">
              <a:lnSpc>
                <a:spcPct val="90000"/>
              </a:lnSpc>
            </a:pPr>
            <a:r>
              <a:rPr lang="ru-RU" sz="2800" b="1">
                <a:solidFill>
                  <a:srgbClr val="CC3300"/>
                </a:solidFill>
              </a:rPr>
              <a:t>Дисциплина: </a:t>
            </a:r>
            <a:br>
              <a:rPr lang="ru-RU" sz="2800" b="1">
                <a:solidFill>
                  <a:srgbClr val="CC3300"/>
                </a:solidFill>
              </a:rPr>
            </a:br>
            <a:r>
              <a:rPr lang="ru-RU" sz="2800" b="1">
                <a:solidFill>
                  <a:srgbClr val="CC3300"/>
                </a:solidFill>
              </a:rPr>
              <a:t>«Метрология, стандартизация и сертификация»</a:t>
            </a:r>
            <a:endParaRPr lang="ru-RU" sz="2800" b="1">
              <a:solidFill>
                <a:srgbClr val="0000FF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3133725"/>
            <a:ext cx="9144000" cy="308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20638" algn="ctr" eaLnBrk="1" hangingPunct="1">
              <a:lnSpc>
                <a:spcPct val="90000"/>
              </a:lnSpc>
            </a:pPr>
            <a:r>
              <a:rPr lang="ru-RU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Тема лекции: </a:t>
            </a:r>
          </a:p>
          <a:p>
            <a:pPr indent="20638" algn="ctr" eaLnBrk="1" hangingPunct="1">
              <a:lnSpc>
                <a:spcPct val="90000"/>
              </a:lnSpc>
            </a:pPr>
            <a:r>
              <a:rPr lang="ru-RU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«Измерение мощности и сопротивлений»</a:t>
            </a:r>
            <a:endParaRPr lang="en-US" sz="3600" b="1" dirty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indent="20638" algn="ctr" eaLnBrk="1" hangingPunct="1">
              <a:lnSpc>
                <a:spcPct val="90000"/>
              </a:lnSpc>
            </a:pPr>
            <a:endParaRPr lang="en-US" sz="3600" b="1" dirty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indent="20638" algn="ctr" eaLnBrk="1" hangingPunct="1">
              <a:lnSpc>
                <a:spcPct val="90000"/>
              </a:lnSpc>
            </a:pPr>
            <a:endParaRPr lang="en-US" sz="3600" b="1" dirty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indent="20638" algn="ctr" eaLnBrk="1" hangingPunct="1">
              <a:lnSpc>
                <a:spcPct val="90000"/>
              </a:lnSpc>
            </a:pPr>
            <a:endParaRPr lang="en-US" sz="3600" b="1" dirty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3077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096A12DB-E2E3-264B-B2D9-B946DE8931B4}" type="slidenum">
              <a:rPr lang="ru-RU" sz="1400"/>
              <a:pPr/>
              <a:t>1</a:t>
            </a:fld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E93C-C074-5B46-9D7D-2B189A3AE646}" type="slidenum">
              <a:rPr lang="ru-RU" smtClean="0"/>
              <a:pPr/>
              <a:t>10</a:t>
            </a:fld>
            <a:endParaRPr lang="ru-RU"/>
          </a:p>
        </p:txBody>
      </p:sp>
      <p:graphicFrame>
        <p:nvGraphicFramePr>
          <p:cNvPr id="48130" name="Object 2"/>
          <p:cNvGraphicFramePr>
            <a:graphicFrameLocks noChangeAspect="1"/>
          </p:cNvGraphicFramePr>
          <p:nvPr/>
        </p:nvGraphicFramePr>
        <p:xfrm>
          <a:off x="357158" y="1928802"/>
          <a:ext cx="8610540" cy="1285884"/>
        </p:xfrm>
        <a:graphic>
          <a:graphicData uri="http://schemas.openxmlformats.org/presentationml/2006/ole">
            <p:oleObj spid="_x0000_s48130" name="Уравнение" r:id="rId3" imgW="5588000" imgH="838200" progId="Equation.3">
              <p:embed/>
            </p:oleObj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642910" y="3357562"/>
            <a:ext cx="77153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>
                <a:solidFill>
                  <a:srgbClr val="CC3300"/>
                </a:solidFill>
              </a:rPr>
              <a:t>Примечание:                 </a:t>
            </a:r>
            <a:r>
              <a:rPr lang="ru-RU" sz="2400" dirty="0">
                <a:solidFill>
                  <a:srgbClr val="CC3300"/>
                </a:solidFill>
              </a:rPr>
              <a:t>- поэтому заменили, а </a:t>
            </a:r>
            <a:r>
              <a:rPr lang="ru-RU" sz="2400" i="1" dirty="0" smtClean="0">
                <a:solidFill>
                  <a:srgbClr val="CC3300"/>
                </a:solidFill>
              </a:rPr>
              <a:t>     </a:t>
            </a:r>
          </a:p>
          <a:p>
            <a:endParaRPr lang="ru-RU" sz="2400" i="1" dirty="0" smtClean="0">
              <a:solidFill>
                <a:srgbClr val="CC3300"/>
              </a:solidFill>
            </a:endParaRPr>
          </a:p>
          <a:p>
            <a:r>
              <a:rPr lang="ru-RU" sz="2400" i="1" dirty="0" smtClean="0">
                <a:solidFill>
                  <a:srgbClr val="CC3300"/>
                </a:solidFill>
              </a:rPr>
              <a:t>Следовательно: </a:t>
            </a:r>
            <a:endParaRPr lang="ru-RU" sz="2400" i="1" dirty="0">
              <a:solidFill>
                <a:srgbClr val="CC3300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562019763"/>
              </p:ext>
            </p:extLst>
          </p:nvPr>
        </p:nvGraphicFramePr>
        <p:xfrm>
          <a:off x="2571736" y="3429000"/>
          <a:ext cx="1395175" cy="435993"/>
        </p:xfrm>
        <a:graphic>
          <a:graphicData uri="http://schemas.openxmlformats.org/presentationml/2006/ole">
            <p:oleObj spid="_x0000_s48131" name="Уравнение" r:id="rId4" imgW="761669" imgH="241195" progId="Equation.3">
              <p:embed/>
            </p:oleObj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891375181"/>
              </p:ext>
            </p:extLst>
          </p:nvPr>
        </p:nvGraphicFramePr>
        <p:xfrm>
          <a:off x="7215206" y="3429000"/>
          <a:ext cx="1571636" cy="517716"/>
        </p:xfrm>
        <a:graphic>
          <a:graphicData uri="http://schemas.openxmlformats.org/presentationml/2006/ole">
            <p:oleObj spid="_x0000_s48132" name="Уравнение" r:id="rId5" imgW="812447" imgH="266584" progId="Equation.3">
              <p:embed/>
            </p:oleObj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87535978"/>
              </p:ext>
            </p:extLst>
          </p:nvPr>
        </p:nvGraphicFramePr>
        <p:xfrm>
          <a:off x="3214677" y="4143380"/>
          <a:ext cx="3291075" cy="571504"/>
        </p:xfrm>
        <a:graphic>
          <a:graphicData uri="http://schemas.openxmlformats.org/presentationml/2006/ole">
            <p:oleObj spid="_x0000_s48133" name="Уравнение" r:id="rId6" imgW="1587500" imgH="279400" progId="Equation.3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76200" y="1219200"/>
            <a:ext cx="8763000" cy="2400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i="1" u="sng" dirty="0" smtClean="0">
                <a:solidFill>
                  <a:srgbClr val="CC3300"/>
                </a:solidFill>
              </a:rPr>
              <a:t>Измерение </a:t>
            </a:r>
            <a:r>
              <a:rPr lang="ru-RU" sz="2000" b="1" i="1" u="sng" dirty="0">
                <a:solidFill>
                  <a:srgbClr val="CC3300"/>
                </a:solidFill>
              </a:rPr>
              <a:t>мощности в  цепях переменного </a:t>
            </a:r>
            <a:r>
              <a:rPr lang="ru-RU" sz="2000" b="1" i="1" u="sng" dirty="0" smtClean="0">
                <a:solidFill>
                  <a:srgbClr val="CC3300"/>
                </a:solidFill>
              </a:rPr>
              <a:t>тока</a:t>
            </a:r>
            <a:r>
              <a:rPr lang="en-US" sz="2000" b="1" i="1" u="sng" dirty="0" smtClean="0">
                <a:solidFill>
                  <a:srgbClr val="CC3300"/>
                </a:solidFill>
              </a:rPr>
              <a:t>:</a:t>
            </a:r>
            <a:endParaRPr lang="ru-RU" sz="2000" b="1" i="1" u="sng" dirty="0" smtClean="0">
              <a:solidFill>
                <a:srgbClr val="CC33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ru-RU" sz="2000" b="1" i="1" u="sng" dirty="0" smtClean="0">
                <a:solidFill>
                  <a:srgbClr val="CC3300"/>
                </a:solidFill>
              </a:rPr>
              <a:t>ТРЕХФАЗНАЯ ЦЕПЬ:</a:t>
            </a:r>
            <a:endParaRPr lang="ru-RU" sz="2000" b="1" i="1" u="sng" dirty="0">
              <a:solidFill>
                <a:srgbClr val="CC3300"/>
              </a:solidFill>
            </a:endParaRPr>
          </a:p>
          <a:p>
            <a:pPr algn="ctr"/>
            <a:endParaRPr lang="ru-RU" sz="1000" dirty="0" smtClean="0">
              <a:solidFill>
                <a:srgbClr val="CC3300"/>
              </a:solidFill>
            </a:endParaRPr>
          </a:p>
          <a:p>
            <a:pPr algn="ctr"/>
            <a:r>
              <a:rPr lang="ru-RU" sz="2000" dirty="0" smtClean="0">
                <a:solidFill>
                  <a:srgbClr val="CC3300"/>
                </a:solidFill>
              </a:rPr>
              <a:t>1)</a:t>
            </a:r>
            <a:r>
              <a:rPr lang="ru-RU" sz="2000" i="1" dirty="0" smtClean="0">
                <a:solidFill>
                  <a:srgbClr val="CC3300"/>
                </a:solidFill>
              </a:rPr>
              <a:t>Трехпроводная система с симметричной нагрузкой фаз</a:t>
            </a:r>
            <a:r>
              <a:rPr lang="ru-RU" sz="2000" dirty="0" smtClean="0">
                <a:solidFill>
                  <a:srgbClr val="CC3300"/>
                </a:solidFill>
              </a:rPr>
              <a:t> – </a:t>
            </a:r>
            <a:br>
              <a:rPr lang="ru-RU" sz="2000" dirty="0" smtClean="0">
                <a:solidFill>
                  <a:srgbClr val="CC3300"/>
                </a:solidFill>
              </a:rPr>
            </a:br>
            <a:r>
              <a:rPr lang="ru-RU" sz="2000" dirty="0" smtClean="0">
                <a:solidFill>
                  <a:srgbClr val="CC3300"/>
                </a:solidFill>
              </a:rPr>
              <a:t>метод </a:t>
            </a:r>
            <a:r>
              <a:rPr lang="ru-RU" sz="2000" u="sng" dirty="0" smtClean="0">
                <a:solidFill>
                  <a:srgbClr val="CC3300"/>
                </a:solidFill>
              </a:rPr>
              <a:t>одного</a:t>
            </a:r>
            <a:r>
              <a:rPr lang="ru-RU" sz="2000" dirty="0" smtClean="0">
                <a:solidFill>
                  <a:srgbClr val="CC3300"/>
                </a:solidFill>
              </a:rPr>
              <a:t> </a:t>
            </a:r>
            <a:r>
              <a:rPr lang="ru-RU" sz="2000" u="sng" dirty="0" smtClean="0">
                <a:solidFill>
                  <a:srgbClr val="CC3300"/>
                </a:solidFill>
              </a:rPr>
              <a:t>ваттметра</a:t>
            </a:r>
            <a:r>
              <a:rPr lang="ru-RU" sz="2000" dirty="0" smtClean="0">
                <a:solidFill>
                  <a:srgbClr val="CC3300"/>
                </a:solidFill>
              </a:rPr>
              <a:t>.</a:t>
            </a:r>
          </a:p>
          <a:p>
            <a:endParaRPr lang="ru-RU" dirty="0" smtClean="0">
              <a:solidFill>
                <a:srgbClr val="CC3300"/>
              </a:solidFill>
            </a:endParaRPr>
          </a:p>
          <a:p>
            <a:pPr algn="ctr"/>
            <a:r>
              <a:rPr lang="ru-RU" dirty="0">
                <a:solidFill>
                  <a:srgbClr val="CC3300"/>
                </a:solidFill>
              </a:rPr>
              <a:t>б</a:t>
            </a:r>
            <a:r>
              <a:rPr lang="ru-RU" dirty="0" smtClean="0">
                <a:solidFill>
                  <a:srgbClr val="CC3300"/>
                </a:solidFill>
              </a:rPr>
              <a:t>) </a:t>
            </a:r>
            <a:r>
              <a:rPr lang="ru-RU" dirty="0">
                <a:solidFill>
                  <a:srgbClr val="CC3300"/>
                </a:solidFill>
              </a:rPr>
              <a:t>при соединении нагрузки в треугольник или при недоступной нулевой </a:t>
            </a:r>
            <a:r>
              <a:rPr lang="ru-RU" dirty="0" smtClean="0">
                <a:solidFill>
                  <a:srgbClr val="CC3300"/>
                </a:solidFill>
              </a:rPr>
              <a:t>точке:</a:t>
            </a:r>
            <a:endParaRPr lang="ru-RU" sz="2000" b="1" i="1" dirty="0" smtClean="0">
              <a:solidFill>
                <a:srgbClr val="CC3300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58200" y="6324600"/>
            <a:ext cx="381000" cy="4762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11</a:t>
            </a:fld>
            <a:endParaRPr lang="ru-RU" sz="1400"/>
          </a:p>
        </p:txBody>
      </p:sp>
      <p:sp>
        <p:nvSpPr>
          <p:cNvPr id="5" name="Прямоугольник 4"/>
          <p:cNvSpPr/>
          <p:nvPr/>
        </p:nvSpPr>
        <p:spPr>
          <a:xfrm>
            <a:off x="2971800" y="3581400"/>
            <a:ext cx="6019800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CC3300"/>
                </a:solidFill>
              </a:rPr>
              <a:t>Тогда ваттметр включают с </a:t>
            </a:r>
            <a:r>
              <a:rPr lang="ru-RU" i="1" dirty="0">
                <a:solidFill>
                  <a:srgbClr val="CC3300"/>
                </a:solidFill>
              </a:rPr>
              <a:t>искусственной</a:t>
            </a:r>
            <a:r>
              <a:rPr lang="ru-RU" dirty="0">
                <a:solidFill>
                  <a:srgbClr val="CC3300"/>
                </a:solidFill>
              </a:rPr>
              <a:t> </a:t>
            </a:r>
            <a:r>
              <a:rPr lang="ru-RU" i="1" dirty="0">
                <a:solidFill>
                  <a:srgbClr val="CC3300"/>
                </a:solidFill>
              </a:rPr>
              <a:t>нулевой</a:t>
            </a:r>
            <a:r>
              <a:rPr lang="ru-RU" dirty="0">
                <a:solidFill>
                  <a:srgbClr val="CC3300"/>
                </a:solidFill>
              </a:rPr>
              <a:t> </a:t>
            </a:r>
            <a:r>
              <a:rPr lang="ru-RU" i="1" dirty="0">
                <a:solidFill>
                  <a:srgbClr val="CC3300"/>
                </a:solidFill>
              </a:rPr>
              <a:t>точкой</a:t>
            </a:r>
            <a:r>
              <a:rPr lang="ru-RU" dirty="0">
                <a:solidFill>
                  <a:srgbClr val="CC3300"/>
                </a:solidFill>
              </a:rPr>
              <a:t> – это три соединенных в звезду равных </a:t>
            </a:r>
            <a:r>
              <a:rPr lang="ru-RU" dirty="0" smtClean="0">
                <a:solidFill>
                  <a:srgbClr val="CC3300"/>
                </a:solidFill>
              </a:rPr>
              <a:t>сопротивления                    , где </a:t>
            </a:r>
            <a:endParaRPr lang="ru-RU" dirty="0">
              <a:solidFill>
                <a:srgbClr val="CC33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CC3300"/>
                </a:solidFill>
              </a:rPr>
              <a:t>1.Тогда показание ваттметра </a:t>
            </a:r>
            <a:r>
              <a:rPr lang="ru-RU" i="1" dirty="0" err="1">
                <a:solidFill>
                  <a:srgbClr val="CC3300"/>
                </a:solidFill>
              </a:rPr>
              <a:t>P</a:t>
            </a:r>
            <a:r>
              <a:rPr lang="ru-RU" i="1" baseline="-25000" dirty="0" err="1">
                <a:solidFill>
                  <a:srgbClr val="CC3300"/>
                </a:solidFill>
              </a:rPr>
              <a:t>w</a:t>
            </a:r>
            <a:r>
              <a:rPr lang="ru-RU" i="1" dirty="0">
                <a:solidFill>
                  <a:srgbClr val="CC3300"/>
                </a:solidFill>
              </a:rPr>
              <a:t> </a:t>
            </a:r>
            <a:r>
              <a:rPr lang="ru-RU" dirty="0">
                <a:solidFill>
                  <a:srgbClr val="CC3300"/>
                </a:solidFill>
              </a:rPr>
              <a:t>равно мощности фазы, т.е</a:t>
            </a:r>
            <a:r>
              <a:rPr lang="ru-RU" dirty="0" smtClean="0">
                <a:solidFill>
                  <a:srgbClr val="CC3300"/>
                </a:solidFill>
              </a:rPr>
              <a:t>.:</a:t>
            </a:r>
            <a:endParaRPr lang="ru-RU" dirty="0">
              <a:solidFill>
                <a:srgbClr val="CC3300"/>
              </a:solidFill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lum contrast="54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34" y="4005128"/>
            <a:ext cx="2868171" cy="1709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4800600" y="4495800"/>
          <a:ext cx="1146727" cy="371475"/>
        </p:xfrm>
        <a:graphic>
          <a:graphicData uri="http://schemas.openxmlformats.org/presentationml/2006/ole">
            <p:oleObj spid="_x0000_s16428" name="Уравнение" r:id="rId4" imgW="672808" imgH="215806" progId="Equation.3">
              <p:embed/>
            </p:oleObj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6496783" y="4532386"/>
          <a:ext cx="1047017" cy="344414"/>
        </p:xfrm>
        <a:graphic>
          <a:graphicData uri="http://schemas.openxmlformats.org/presentationml/2006/ole">
            <p:oleObj spid="_x0000_s16429" name="Уравнение" r:id="rId5" imgW="723586" imgH="241195" progId="Equation.3">
              <p:embed/>
            </p:oleObj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4267200" y="5334000"/>
          <a:ext cx="4368804" cy="369027"/>
        </p:xfrm>
        <a:graphic>
          <a:graphicData uri="http://schemas.openxmlformats.org/presentationml/2006/ole">
            <p:oleObj spid="_x0000_s16430" name="Уравнение" r:id="rId6" imgW="3492500" imgH="2921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431441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76200" y="1219200"/>
            <a:ext cx="8763000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i="1" u="sng" dirty="0" smtClean="0">
                <a:solidFill>
                  <a:srgbClr val="CC3300"/>
                </a:solidFill>
              </a:rPr>
              <a:t>Измерение </a:t>
            </a:r>
            <a:r>
              <a:rPr lang="ru-RU" sz="2000" b="1" i="1" u="sng" dirty="0">
                <a:solidFill>
                  <a:srgbClr val="CC3300"/>
                </a:solidFill>
              </a:rPr>
              <a:t>мощности в  цепях переменного </a:t>
            </a:r>
            <a:r>
              <a:rPr lang="ru-RU" sz="2000" b="1" i="1" u="sng" dirty="0" smtClean="0">
                <a:solidFill>
                  <a:srgbClr val="CC3300"/>
                </a:solidFill>
              </a:rPr>
              <a:t>тока</a:t>
            </a:r>
            <a:r>
              <a:rPr lang="en-US" sz="2000" b="1" i="1" u="sng" dirty="0" smtClean="0">
                <a:solidFill>
                  <a:srgbClr val="CC3300"/>
                </a:solidFill>
              </a:rPr>
              <a:t>:</a:t>
            </a:r>
            <a:endParaRPr lang="ru-RU" sz="2000" b="1" i="1" u="sng" dirty="0" smtClean="0">
              <a:solidFill>
                <a:srgbClr val="CC33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ru-RU" sz="2000" b="1" i="1" u="sng" dirty="0" smtClean="0">
                <a:solidFill>
                  <a:srgbClr val="CC3300"/>
                </a:solidFill>
              </a:rPr>
              <a:t>ТРЕХФАЗНАЯ ЦЕПЬ:</a:t>
            </a:r>
            <a:endParaRPr lang="ru-RU" sz="2000" b="1" i="1" u="sng" dirty="0">
              <a:solidFill>
                <a:srgbClr val="CC3300"/>
              </a:solidFill>
            </a:endParaRPr>
          </a:p>
          <a:p>
            <a:pPr algn="ctr"/>
            <a:endParaRPr lang="ru-RU" sz="1000" dirty="0" smtClean="0">
              <a:solidFill>
                <a:srgbClr val="CC3300"/>
              </a:solidFill>
            </a:endParaRPr>
          </a:p>
          <a:p>
            <a:pPr algn="ctr"/>
            <a:r>
              <a:rPr lang="ru-RU" sz="2000" dirty="0">
                <a:solidFill>
                  <a:srgbClr val="CC3300"/>
                </a:solidFill>
              </a:rPr>
              <a:t>2</a:t>
            </a:r>
            <a:r>
              <a:rPr lang="ru-RU" sz="2000" dirty="0" smtClean="0">
                <a:solidFill>
                  <a:srgbClr val="CC3300"/>
                </a:solidFill>
              </a:rPr>
              <a:t>)</a:t>
            </a:r>
            <a:r>
              <a:rPr lang="ru-RU" i="1" dirty="0" smtClean="0">
                <a:solidFill>
                  <a:srgbClr val="CC3300"/>
                </a:solidFill>
              </a:rPr>
              <a:t> </a:t>
            </a:r>
            <a:r>
              <a:rPr lang="ru-RU" i="1" dirty="0">
                <a:solidFill>
                  <a:srgbClr val="CC3300"/>
                </a:solidFill>
              </a:rPr>
              <a:t>Трехпроводная система с несимметричной нагрузкой фаз</a:t>
            </a:r>
            <a:r>
              <a:rPr lang="ru-RU" dirty="0">
                <a:solidFill>
                  <a:srgbClr val="CC3300"/>
                </a:solidFill>
              </a:rPr>
              <a:t> независимо от схемы соединения – метод двух </a:t>
            </a:r>
            <a:r>
              <a:rPr lang="ru-RU" u="sng" dirty="0">
                <a:solidFill>
                  <a:srgbClr val="CC3300"/>
                </a:solidFill>
              </a:rPr>
              <a:t>ваттметров</a:t>
            </a:r>
            <a:r>
              <a:rPr lang="ru-RU" dirty="0" smtClean="0">
                <a:solidFill>
                  <a:srgbClr val="CC3300"/>
                </a:solidFill>
              </a:rPr>
              <a:t>.</a:t>
            </a:r>
            <a:endParaRPr lang="ru-RU" sz="2000" b="1" i="1" dirty="0" smtClean="0">
              <a:solidFill>
                <a:srgbClr val="CC3300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58200" y="6324600"/>
            <a:ext cx="381000" cy="4762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12</a:t>
            </a:fld>
            <a:endParaRPr lang="ru-RU" sz="1400"/>
          </a:p>
        </p:txBody>
      </p:sp>
      <p:sp>
        <p:nvSpPr>
          <p:cNvPr id="20" name="Прямоугольник 19"/>
          <p:cNvSpPr/>
          <p:nvPr/>
        </p:nvSpPr>
        <p:spPr>
          <a:xfrm>
            <a:off x="3505200" y="3124200"/>
            <a:ext cx="5432989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CC3300"/>
                </a:solidFill>
              </a:rPr>
              <a:t>Активная мощность такой системы равна алгебраической сумме показаний двух ваттметров</a:t>
            </a:r>
            <a:r>
              <a:rPr lang="ru-RU" dirty="0" smtClean="0">
                <a:solidFill>
                  <a:srgbClr val="CC3300"/>
                </a:solidFill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ru-RU" dirty="0" smtClean="0">
                <a:solidFill>
                  <a:srgbClr val="CC3300"/>
                </a:solidFill>
              </a:rPr>
              <a:t>Показания </a:t>
            </a:r>
            <a:r>
              <a:rPr lang="ru-RU" dirty="0">
                <a:solidFill>
                  <a:srgbClr val="CC3300"/>
                </a:solidFill>
              </a:rPr>
              <a:t>этих ваттметров: (линейные!).</a:t>
            </a:r>
          </a:p>
          <a:p>
            <a:pPr algn="just">
              <a:lnSpc>
                <a:spcPct val="150000"/>
              </a:lnSpc>
            </a:pPr>
            <a:endParaRPr lang="ru-RU" dirty="0">
              <a:solidFill>
                <a:srgbClr val="CC3300"/>
              </a:solidFill>
            </a:endParaRPr>
          </a:p>
        </p:txBody>
      </p:sp>
      <p:pic>
        <p:nvPicPr>
          <p:cNvPr id="15383" name="Picture 23"/>
          <p:cNvPicPr>
            <a:picLocks noChangeAspect="1" noChangeArrowheads="1"/>
          </p:cNvPicPr>
          <p:nvPr/>
        </p:nvPicPr>
        <p:blipFill>
          <a:blip r:embed="rId3" cstate="email">
            <a:lum contrast="54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199" y="3206474"/>
            <a:ext cx="3184053" cy="2127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5" name="Объект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705745927"/>
              </p:ext>
            </p:extLst>
          </p:nvPr>
        </p:nvGraphicFramePr>
        <p:xfrm>
          <a:off x="4952999" y="4038601"/>
          <a:ext cx="3040335" cy="373132"/>
        </p:xfrm>
        <a:graphic>
          <a:graphicData uri="http://schemas.openxmlformats.org/presentationml/2006/ole">
            <p:oleObj spid="_x0000_s15426" name="Уравнение" r:id="rId4" imgW="2095500" imgH="254000" progId="Equation.3">
              <p:embed/>
            </p:oleObj>
          </a:graphicData>
        </a:graphic>
      </p:graphicFrame>
      <p:sp>
        <p:nvSpPr>
          <p:cNvPr id="26" name="Rectangle 27"/>
          <p:cNvSpPr>
            <a:spLocks noChangeArrowheads="1"/>
          </p:cNvSpPr>
          <p:nvPr/>
        </p:nvSpPr>
        <p:spPr bwMode="auto">
          <a:xfrm>
            <a:off x="3581400" y="4876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" name="Объект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194279530"/>
              </p:ext>
            </p:extLst>
          </p:nvPr>
        </p:nvGraphicFramePr>
        <p:xfrm>
          <a:off x="3450008" y="4876800"/>
          <a:ext cx="2571456" cy="426127"/>
        </p:xfrm>
        <a:graphic>
          <a:graphicData uri="http://schemas.openxmlformats.org/presentationml/2006/ole">
            <p:oleObj spid="_x0000_s15427" name="Уравнение" r:id="rId5" imgW="1663700" imgH="279400" progId="Equation.3">
              <p:embed/>
            </p:oleObj>
          </a:graphicData>
        </a:graphic>
      </p:graphicFrame>
      <p:sp>
        <p:nvSpPr>
          <p:cNvPr id="28" name="Rectangle 29"/>
          <p:cNvSpPr>
            <a:spLocks noChangeArrowheads="1"/>
          </p:cNvSpPr>
          <p:nvPr/>
        </p:nvSpPr>
        <p:spPr bwMode="auto">
          <a:xfrm>
            <a:off x="6295302" y="499999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9" name="Объект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519277820"/>
              </p:ext>
            </p:extLst>
          </p:nvPr>
        </p:nvGraphicFramePr>
        <p:xfrm>
          <a:off x="6295302" y="4876801"/>
          <a:ext cx="2600838" cy="426126"/>
        </p:xfrm>
        <a:graphic>
          <a:graphicData uri="http://schemas.openxmlformats.org/presentationml/2006/ole">
            <p:oleObj spid="_x0000_s15428" name="Уравнение" r:id="rId6" imgW="1689100" imgH="2794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522644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572500" y="6381750"/>
            <a:ext cx="381000" cy="4762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13</a:t>
            </a:fld>
            <a:endParaRPr lang="ru-RU" sz="1400"/>
          </a:p>
        </p:txBody>
      </p:sp>
      <p:sp>
        <p:nvSpPr>
          <p:cNvPr id="20" name="Прямоугольник 19"/>
          <p:cNvSpPr/>
          <p:nvPr/>
        </p:nvSpPr>
        <p:spPr>
          <a:xfrm>
            <a:off x="53411" y="1143000"/>
            <a:ext cx="8709589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400" dirty="0">
                <a:solidFill>
                  <a:srgbClr val="CC3300"/>
                </a:solidFill>
              </a:rPr>
              <a:t>1.Мгновенная мощность трехфазной цепи может быть выражена как сумма мощностей отдельных фаз: </a:t>
            </a:r>
            <a:r>
              <a:rPr lang="ru-RU" sz="1400" dirty="0" smtClean="0">
                <a:solidFill>
                  <a:srgbClr val="CC3300"/>
                </a:solidFill>
              </a:rPr>
              <a:t>						</a:t>
            </a:r>
            <a:r>
              <a:rPr lang="en-US" sz="1400" dirty="0" smtClean="0">
                <a:solidFill>
                  <a:srgbClr val="CC3300"/>
                </a:solidFill>
              </a:rPr>
              <a:t>                       </a:t>
            </a:r>
            <a:r>
              <a:rPr lang="ru-RU" sz="1400" dirty="0" smtClean="0">
                <a:solidFill>
                  <a:srgbClr val="CC3300"/>
                </a:solidFill>
              </a:rPr>
              <a:t>(</a:t>
            </a:r>
            <a:r>
              <a:rPr lang="ru-RU" sz="1400" dirty="0">
                <a:solidFill>
                  <a:srgbClr val="CC3300"/>
                </a:solidFill>
              </a:rPr>
              <a:t>1) </a:t>
            </a:r>
            <a:endParaRPr lang="ru-RU" sz="1400" dirty="0" smtClean="0">
              <a:solidFill>
                <a:srgbClr val="CC3300"/>
              </a:solidFill>
            </a:endParaRPr>
          </a:p>
          <a:p>
            <a:pPr algn="just">
              <a:lnSpc>
                <a:spcPct val="150000"/>
              </a:lnSpc>
            </a:pPr>
            <a:endParaRPr lang="ru-RU" sz="1400" dirty="0" smtClean="0">
              <a:solidFill>
                <a:srgbClr val="CC33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ru-RU" sz="1400" dirty="0" smtClean="0">
                <a:solidFill>
                  <a:srgbClr val="CC3300"/>
                </a:solidFill>
              </a:rPr>
              <a:t>2.Для </a:t>
            </a:r>
            <a:r>
              <a:rPr lang="ru-RU" sz="1400" dirty="0">
                <a:solidFill>
                  <a:srgbClr val="CC3300"/>
                </a:solidFill>
              </a:rPr>
              <a:t>нулевой точки приемников энергии, соединенных звездой, по первому закону Кирхгофа: </a:t>
            </a:r>
            <a:r>
              <a:rPr lang="ru-RU" sz="1400" dirty="0" smtClean="0">
                <a:solidFill>
                  <a:srgbClr val="CC3300"/>
                </a:solidFill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ru-RU" sz="1400" dirty="0" smtClean="0">
                <a:solidFill>
                  <a:srgbClr val="CC3300"/>
                </a:solidFill>
              </a:rPr>
              <a:t>                                       </a:t>
            </a:r>
            <a:r>
              <a:rPr lang="en-US" sz="1400" dirty="0" smtClean="0">
                <a:solidFill>
                  <a:srgbClr val="CC3300"/>
                </a:solidFill>
              </a:rPr>
              <a:t>              </a:t>
            </a:r>
            <a:r>
              <a:rPr lang="ru-RU" sz="1400" dirty="0" smtClean="0">
                <a:solidFill>
                  <a:srgbClr val="CC3300"/>
                </a:solidFill>
              </a:rPr>
              <a:t>откуда </a:t>
            </a:r>
            <a:r>
              <a:rPr lang="ru-RU" sz="1400" dirty="0">
                <a:solidFill>
                  <a:srgbClr val="CC3300"/>
                </a:solidFill>
              </a:rPr>
              <a:t>каждый из линейных токов можно выразить </a:t>
            </a:r>
            <a:endParaRPr lang="ru-RU" sz="1400" dirty="0" smtClean="0">
              <a:solidFill>
                <a:srgbClr val="CC33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ru-RU" sz="1400" dirty="0" smtClean="0">
                <a:solidFill>
                  <a:srgbClr val="CC3300"/>
                </a:solidFill>
              </a:rPr>
              <a:t>через </a:t>
            </a:r>
            <a:r>
              <a:rPr lang="ru-RU" sz="1400" dirty="0">
                <a:solidFill>
                  <a:srgbClr val="CC3300"/>
                </a:solidFill>
              </a:rPr>
              <a:t>два других: </a:t>
            </a:r>
            <a:r>
              <a:rPr lang="ru-RU" sz="1400" dirty="0" smtClean="0">
                <a:solidFill>
                  <a:srgbClr val="CC3300"/>
                </a:solidFill>
              </a:rPr>
              <a:t> </a:t>
            </a:r>
          </a:p>
          <a:p>
            <a:pPr algn="just">
              <a:lnSpc>
                <a:spcPct val="150000"/>
              </a:lnSpc>
            </a:pPr>
            <a:endParaRPr lang="ru-RU" sz="1400" dirty="0" smtClean="0">
              <a:solidFill>
                <a:srgbClr val="CC3300"/>
              </a:solidFill>
            </a:endParaRPr>
          </a:p>
          <a:p>
            <a:pPr algn="just">
              <a:lnSpc>
                <a:spcPct val="150000"/>
              </a:lnSpc>
            </a:pPr>
            <a:endParaRPr lang="ru-RU" sz="1400" dirty="0" smtClean="0">
              <a:solidFill>
                <a:srgbClr val="CC3300"/>
              </a:solidFill>
            </a:endParaRPr>
          </a:p>
          <a:p>
            <a:pPr algn="just">
              <a:lnSpc>
                <a:spcPct val="150000"/>
              </a:lnSpc>
            </a:pPr>
            <a:endParaRPr lang="en-US" sz="1400" dirty="0" smtClean="0">
              <a:solidFill>
                <a:srgbClr val="CC3300"/>
              </a:solidFill>
            </a:endParaRPr>
          </a:p>
          <a:p>
            <a:pPr algn="just">
              <a:lnSpc>
                <a:spcPct val="150000"/>
              </a:lnSpc>
            </a:pPr>
            <a:endParaRPr lang="en-US" sz="1400" dirty="0" smtClean="0">
              <a:solidFill>
                <a:srgbClr val="CC33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ru-RU" sz="1400" dirty="0" smtClean="0">
                <a:solidFill>
                  <a:srgbClr val="CC3300"/>
                </a:solidFill>
              </a:rPr>
              <a:t>3.Подставив </a:t>
            </a:r>
            <a:r>
              <a:rPr lang="ru-RU" sz="1400" dirty="0">
                <a:solidFill>
                  <a:srgbClr val="CC3300"/>
                </a:solidFill>
              </a:rPr>
              <a:t>одно из этих выражений, например для тока </a:t>
            </a:r>
            <a:r>
              <a:rPr lang="ru-RU" sz="1400" i="1" dirty="0" err="1">
                <a:solidFill>
                  <a:srgbClr val="0000FF"/>
                </a:solidFill>
              </a:rPr>
              <a:t>ic</a:t>
            </a:r>
            <a:r>
              <a:rPr lang="ru-RU" sz="1400" dirty="0">
                <a:solidFill>
                  <a:srgbClr val="CC3300"/>
                </a:solidFill>
              </a:rPr>
              <a:t>, в формулу (1), получим: </a:t>
            </a:r>
            <a:endParaRPr lang="ru-RU" sz="1400" dirty="0" smtClean="0">
              <a:solidFill>
                <a:srgbClr val="CC3300"/>
              </a:solidFill>
            </a:endParaRPr>
          </a:p>
          <a:p>
            <a:pPr algn="just">
              <a:lnSpc>
                <a:spcPct val="150000"/>
              </a:lnSpc>
            </a:pPr>
            <a:endParaRPr lang="ru-RU" sz="1400" dirty="0" smtClean="0">
              <a:solidFill>
                <a:srgbClr val="CC3300"/>
              </a:solidFill>
            </a:endParaRPr>
          </a:p>
          <a:p>
            <a:pPr algn="just">
              <a:lnSpc>
                <a:spcPct val="150000"/>
              </a:lnSpc>
            </a:pPr>
            <a:endParaRPr lang="ru-RU" sz="1400" dirty="0">
              <a:solidFill>
                <a:srgbClr val="CC3300"/>
              </a:solidFill>
            </a:endParaRPr>
          </a:p>
          <a:p>
            <a:pPr algn="just">
              <a:lnSpc>
                <a:spcPct val="150000"/>
              </a:lnSpc>
            </a:pPr>
            <a:endParaRPr lang="ru-RU" sz="1400" dirty="0">
              <a:solidFill>
                <a:srgbClr val="CC33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ru-RU" sz="1400" dirty="0" smtClean="0">
                <a:solidFill>
                  <a:srgbClr val="CC3300"/>
                </a:solidFill>
              </a:rPr>
              <a:t>4.Переходим </a:t>
            </a:r>
            <a:r>
              <a:rPr lang="ru-RU" sz="1400" dirty="0">
                <a:solidFill>
                  <a:srgbClr val="CC3300"/>
                </a:solidFill>
              </a:rPr>
              <a:t>от мгновенной мощности к средней (</a:t>
            </a:r>
            <a:r>
              <a:rPr lang="ru-RU" sz="1400" dirty="0" smtClean="0">
                <a:solidFill>
                  <a:srgbClr val="CC3300"/>
                </a:solidFill>
              </a:rPr>
              <a:t>активной</a:t>
            </a:r>
            <a:r>
              <a:rPr lang="ru-RU" sz="1400" dirty="0">
                <a:solidFill>
                  <a:srgbClr val="CC3300"/>
                </a:solidFill>
              </a:rPr>
              <a:t>): </a:t>
            </a: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360867678"/>
              </p:ext>
            </p:extLst>
          </p:nvPr>
        </p:nvGraphicFramePr>
        <p:xfrm>
          <a:off x="714348" y="1571612"/>
          <a:ext cx="5214974" cy="418593"/>
        </p:xfrm>
        <a:graphic>
          <a:graphicData uri="http://schemas.openxmlformats.org/presentationml/2006/ole">
            <p:oleObj spid="_x0000_s17479" name="Уравнение" r:id="rId3" imgW="2844800" imgH="228600" progId="Equation.3">
              <p:embed/>
            </p:oleObj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256012209"/>
              </p:ext>
            </p:extLst>
          </p:nvPr>
        </p:nvGraphicFramePr>
        <p:xfrm>
          <a:off x="129610" y="2514600"/>
          <a:ext cx="2648135" cy="414334"/>
        </p:xfrm>
        <a:graphic>
          <a:graphicData uri="http://schemas.openxmlformats.org/presentationml/2006/ole">
            <p:oleObj spid="_x0000_s17480" name="Уравнение" r:id="rId4" imgW="1309931" imgH="306218" progId="Equation.3">
              <p:embed/>
            </p:oleObj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376996434"/>
              </p:ext>
            </p:extLst>
          </p:nvPr>
        </p:nvGraphicFramePr>
        <p:xfrm>
          <a:off x="1857356" y="2928934"/>
          <a:ext cx="1703943" cy="1345218"/>
        </p:xfrm>
        <a:graphic>
          <a:graphicData uri="http://schemas.openxmlformats.org/presentationml/2006/ole">
            <p:oleObj spid="_x0000_s17481" name="Уравнение" r:id="rId5" imgW="901309" imgH="710891" progId="Equation.3">
              <p:embed/>
            </p:oleObj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790842683"/>
              </p:ext>
            </p:extLst>
          </p:nvPr>
        </p:nvGraphicFramePr>
        <p:xfrm>
          <a:off x="214282" y="4857760"/>
          <a:ext cx="8194880" cy="814398"/>
        </p:xfrm>
        <a:graphic>
          <a:graphicData uri="http://schemas.openxmlformats.org/presentationml/2006/ole">
            <p:oleObj spid="_x0000_s17482" name="Уравнение" r:id="rId6" imgW="4597400" imgH="457200" progId="Equation.3">
              <p:embed/>
            </p:oleObj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326286587"/>
              </p:ext>
            </p:extLst>
          </p:nvPr>
        </p:nvGraphicFramePr>
        <p:xfrm>
          <a:off x="5334000" y="5076663"/>
          <a:ext cx="938969" cy="280471"/>
        </p:xfrm>
        <a:graphic>
          <a:graphicData uri="http://schemas.openxmlformats.org/presentationml/2006/ole">
            <p:oleObj spid="_x0000_s17483" name="Уравнение" r:id="rId7" imgW="736280" imgH="215806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179251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76200" y="1219200"/>
            <a:ext cx="8763000" cy="1538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i="1" u="sng" dirty="0" smtClean="0">
                <a:solidFill>
                  <a:srgbClr val="CC3300"/>
                </a:solidFill>
              </a:rPr>
              <a:t>Измерение </a:t>
            </a:r>
            <a:r>
              <a:rPr lang="ru-RU" sz="2000" b="1" i="1" u="sng" dirty="0">
                <a:solidFill>
                  <a:srgbClr val="CC3300"/>
                </a:solidFill>
              </a:rPr>
              <a:t>мощности в  цепях переменного </a:t>
            </a:r>
            <a:r>
              <a:rPr lang="ru-RU" sz="2000" b="1" i="1" u="sng" dirty="0" smtClean="0">
                <a:solidFill>
                  <a:srgbClr val="CC3300"/>
                </a:solidFill>
              </a:rPr>
              <a:t>тока</a:t>
            </a:r>
            <a:r>
              <a:rPr lang="en-US" sz="2000" b="1" i="1" u="sng" dirty="0" smtClean="0">
                <a:solidFill>
                  <a:srgbClr val="CC3300"/>
                </a:solidFill>
              </a:rPr>
              <a:t>:</a:t>
            </a:r>
            <a:endParaRPr lang="ru-RU" sz="2000" b="1" i="1" u="sng" dirty="0" smtClean="0">
              <a:solidFill>
                <a:srgbClr val="CC33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ru-RU" sz="2000" b="1" i="1" u="sng" dirty="0" smtClean="0">
                <a:solidFill>
                  <a:srgbClr val="CC3300"/>
                </a:solidFill>
              </a:rPr>
              <a:t>ТРЕХФАЗНАЯ ЦЕПЬ:</a:t>
            </a:r>
            <a:endParaRPr lang="ru-RU" sz="2000" b="1" i="1" u="sng" dirty="0">
              <a:solidFill>
                <a:srgbClr val="CC3300"/>
              </a:solidFill>
            </a:endParaRPr>
          </a:p>
          <a:p>
            <a:pPr algn="ctr"/>
            <a:endParaRPr lang="ru-RU" sz="1000" dirty="0" smtClean="0">
              <a:solidFill>
                <a:srgbClr val="CC3300"/>
              </a:solidFill>
            </a:endParaRPr>
          </a:p>
          <a:p>
            <a:pPr algn="ctr"/>
            <a:r>
              <a:rPr lang="ru-RU" sz="2400" dirty="0">
                <a:solidFill>
                  <a:srgbClr val="CC3300"/>
                </a:solidFill>
              </a:rPr>
              <a:t>2) Четырехпроводная система – метод трех ваттметров.</a:t>
            </a: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58200" y="6324600"/>
            <a:ext cx="381000" cy="4762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14</a:t>
            </a:fld>
            <a:endParaRPr lang="ru-RU" sz="1400"/>
          </a:p>
        </p:txBody>
      </p:sp>
      <p:sp>
        <p:nvSpPr>
          <p:cNvPr id="20" name="Прямоугольник 19"/>
          <p:cNvSpPr/>
          <p:nvPr/>
        </p:nvSpPr>
        <p:spPr>
          <a:xfrm>
            <a:off x="3505200" y="3124200"/>
            <a:ext cx="543298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993300"/>
                </a:solidFill>
              </a:rPr>
              <a:t>Тогда активная мощность будет равна алгебраической сумме показаний трех ваттметров, каждый из которых измеряет мощность одной фазы:</a:t>
            </a:r>
          </a:p>
        </p:txBody>
      </p:sp>
      <p:sp>
        <p:nvSpPr>
          <p:cNvPr id="26" name="Rectangle 27"/>
          <p:cNvSpPr>
            <a:spLocks noChangeArrowheads="1"/>
          </p:cNvSpPr>
          <p:nvPr/>
        </p:nvSpPr>
        <p:spPr bwMode="auto">
          <a:xfrm>
            <a:off x="3581400" y="4876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 cstate="email">
            <a:lum contrast="12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6237" y="3196091"/>
            <a:ext cx="3078963" cy="1619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757891080"/>
              </p:ext>
            </p:extLst>
          </p:nvPr>
        </p:nvGraphicFramePr>
        <p:xfrm>
          <a:off x="4572000" y="4525004"/>
          <a:ext cx="3748384" cy="580395"/>
        </p:xfrm>
        <a:graphic>
          <a:graphicData uri="http://schemas.openxmlformats.org/presentationml/2006/ole">
            <p:oleObj spid="_x0000_s18448" name="Уравнение" r:id="rId4" imgW="1473200" imgH="228600" progId="Equation.3">
              <p:embed/>
            </p:oleObj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152400" y="5416431"/>
            <a:ext cx="878578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993300"/>
                </a:solidFill>
              </a:rPr>
              <a:t>·Можно пользоваться и </a:t>
            </a:r>
            <a:r>
              <a:rPr lang="ru-RU" u="sng" dirty="0">
                <a:solidFill>
                  <a:srgbClr val="993300"/>
                </a:solidFill>
              </a:rPr>
              <a:t>одним трехэлементным ваттметром</a:t>
            </a:r>
            <a:r>
              <a:rPr lang="ru-RU" dirty="0">
                <a:solidFill>
                  <a:srgbClr val="993300"/>
                </a:solidFill>
              </a:rPr>
              <a:t>. Он имеет три неподвижные катушки и три подвижные, укрепленные на одной оси.</a:t>
            </a:r>
          </a:p>
        </p:txBody>
      </p:sp>
    </p:spTree>
    <p:extLst>
      <p:ext uri="{BB962C8B-B14F-4D97-AF65-F5344CB8AC3E}">
        <p14:creationId xmlns:p14="http://schemas.microsoft.com/office/powerpoint/2010/main" xmlns="" val="1772104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152400" y="2599211"/>
            <a:ext cx="8763000" cy="1951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i="1" u="sng" dirty="0" smtClean="0">
                <a:solidFill>
                  <a:srgbClr val="CC3300"/>
                </a:solidFill>
              </a:rPr>
              <a:t>Измерение реактивной мощности: </a:t>
            </a:r>
          </a:p>
          <a:p>
            <a:pPr algn="ctr">
              <a:lnSpc>
                <a:spcPct val="150000"/>
              </a:lnSpc>
            </a:pPr>
            <a:endParaRPr lang="ru-RU" sz="2800" b="1" i="1" u="sng" dirty="0">
              <a:solidFill>
                <a:srgbClr val="CC33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ru-RU" sz="2800" b="1" i="1" u="sng" dirty="0" smtClean="0">
                <a:solidFill>
                  <a:srgbClr val="CC3300"/>
                </a:solidFill>
              </a:rPr>
              <a:t>Изучить самостоятельно!</a:t>
            </a:r>
            <a:endParaRPr lang="ru-RU" sz="2800" b="1" i="1" dirty="0" smtClean="0">
              <a:solidFill>
                <a:srgbClr val="CC3300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58200" y="6324600"/>
            <a:ext cx="381000" cy="4762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15</a:t>
            </a:fld>
            <a:endParaRPr lang="ru-RU" sz="1400"/>
          </a:p>
        </p:txBody>
      </p:sp>
      <p:sp>
        <p:nvSpPr>
          <p:cNvPr id="26" name="Rectangle 27"/>
          <p:cNvSpPr>
            <a:spLocks noChangeArrowheads="1"/>
          </p:cNvSpPr>
          <p:nvPr/>
        </p:nvSpPr>
        <p:spPr bwMode="auto">
          <a:xfrm>
            <a:off x="3581400" y="4876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8" name="Rectangle 29"/>
          <p:cNvSpPr>
            <a:spLocks noChangeArrowheads="1"/>
          </p:cNvSpPr>
          <p:nvPr/>
        </p:nvSpPr>
        <p:spPr bwMode="auto">
          <a:xfrm>
            <a:off x="6295302" y="499999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81795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169492" y="1202108"/>
            <a:ext cx="87630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2000" b="1" i="1" u="sng" dirty="0">
                <a:solidFill>
                  <a:srgbClr val="CC3300"/>
                </a:solidFill>
              </a:rPr>
              <a:t>Прямое и косвенное измерение сопротивлений в цепях постоянного тока</a:t>
            </a:r>
            <a:endParaRPr lang="ru-RU" sz="2000" b="1" i="1" dirty="0">
              <a:solidFill>
                <a:srgbClr val="CC3300"/>
              </a:solidFill>
            </a:endParaRPr>
          </a:p>
          <a:p>
            <a:endParaRPr lang="ru-RU" sz="2000" b="1" i="1" dirty="0" smtClean="0">
              <a:solidFill>
                <a:srgbClr val="993300"/>
              </a:solidFill>
            </a:endParaRPr>
          </a:p>
          <a:p>
            <a:endParaRPr lang="ru-RU" sz="2000" b="1" i="1" dirty="0" smtClean="0">
              <a:solidFill>
                <a:srgbClr val="993300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16</a:t>
            </a:fld>
            <a:endParaRPr lang="ru-RU" sz="140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04800" y="3505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9458" name="Picture 2" descr="Картинки по запросу омметр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9492" y="2506319"/>
            <a:ext cx="3810000" cy="309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9460" name="Picture 4" descr="Картинки по запросу мегаомметр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7407" t="7777" r="20001" b="6667"/>
          <a:stretch/>
        </p:blipFill>
        <p:spPr bwMode="auto">
          <a:xfrm>
            <a:off x="4984259" y="2286000"/>
            <a:ext cx="3723905" cy="403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60209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169492" y="1202108"/>
            <a:ext cx="876300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2000" b="1" i="1" u="sng" dirty="0">
                <a:solidFill>
                  <a:srgbClr val="CC3300"/>
                </a:solidFill>
              </a:rPr>
              <a:t>Прямое и косвенное измерение сопротивлений в цепях постоянного тока</a:t>
            </a:r>
            <a:endParaRPr lang="ru-RU" sz="2000" b="1" i="1" dirty="0">
              <a:solidFill>
                <a:srgbClr val="CC3300"/>
              </a:solidFill>
            </a:endParaRPr>
          </a:p>
          <a:p>
            <a:endParaRPr lang="ru-RU" sz="2000" b="1" i="1" dirty="0" smtClean="0">
              <a:solidFill>
                <a:srgbClr val="993300"/>
              </a:solidFill>
            </a:endParaRPr>
          </a:p>
          <a:p>
            <a:pPr algn="ctr"/>
            <a:r>
              <a:rPr lang="ru-RU" sz="2000" b="1" i="1" dirty="0" smtClean="0">
                <a:solidFill>
                  <a:srgbClr val="993300"/>
                </a:solidFill>
              </a:rPr>
              <a:t>Косвенное измерение сопротивлений: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b="1" i="1" dirty="0" smtClean="0">
                <a:solidFill>
                  <a:srgbClr val="993300"/>
                </a:solidFill>
              </a:rPr>
              <a:t>Метод амперметра и вольтметра;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b="1" i="1" dirty="0" smtClean="0">
                <a:solidFill>
                  <a:srgbClr val="993300"/>
                </a:solidFill>
              </a:rPr>
              <a:t>Компенсационный метод (на потенциометре)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b="1" i="1" dirty="0" smtClean="0">
                <a:solidFill>
                  <a:srgbClr val="993300"/>
                </a:solidFill>
              </a:rPr>
              <a:t>Метод </a:t>
            </a:r>
            <a:r>
              <a:rPr lang="ru-RU" sz="2000" b="1" i="1" dirty="0" err="1" smtClean="0">
                <a:solidFill>
                  <a:srgbClr val="993300"/>
                </a:solidFill>
              </a:rPr>
              <a:t>сравения</a:t>
            </a:r>
            <a:r>
              <a:rPr lang="ru-RU" sz="2000" b="1" i="1" dirty="0" smtClean="0">
                <a:solidFill>
                  <a:srgbClr val="993300"/>
                </a:solidFill>
              </a:rPr>
              <a:t> (мостовой)</a:t>
            </a:r>
          </a:p>
          <a:p>
            <a:endParaRPr lang="ru-RU" sz="2000" b="1" i="1" dirty="0">
              <a:solidFill>
                <a:srgbClr val="993300"/>
              </a:solidFill>
            </a:endParaRPr>
          </a:p>
          <a:p>
            <a:pPr algn="ctr"/>
            <a:r>
              <a:rPr lang="ru-RU" sz="2000" b="1" i="1" u="sng" dirty="0" smtClean="0">
                <a:solidFill>
                  <a:srgbClr val="FF0000"/>
                </a:solidFill>
              </a:rPr>
              <a:t>Метод амперметра и вольтметра</a:t>
            </a:r>
            <a:endParaRPr lang="ru-RU" sz="2000" b="1" i="1" u="sng" dirty="0">
              <a:solidFill>
                <a:srgbClr val="FF0000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17</a:t>
            </a:fld>
            <a:endParaRPr lang="ru-RU" sz="140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04800" y="3505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lum contrast="54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800" y="4433309"/>
            <a:ext cx="3917088" cy="184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>
            <a:lum contrast="42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29135" y="4432597"/>
            <a:ext cx="4048130" cy="1919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11092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3869108" y="1607207"/>
            <a:ext cx="527489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2000" b="1" i="1" u="sng" dirty="0" smtClean="0">
                <a:solidFill>
                  <a:srgbClr val="CC3300"/>
                </a:solidFill>
              </a:rPr>
              <a:t>Метод амперметра и вольтметра</a:t>
            </a:r>
            <a:endParaRPr lang="ru-RU" sz="2000" b="1" i="1" dirty="0">
              <a:solidFill>
                <a:srgbClr val="CC3300"/>
              </a:solidFill>
            </a:endParaRPr>
          </a:p>
          <a:p>
            <a:endParaRPr lang="ru-RU" sz="2000" b="1" i="1" u="sng" dirty="0">
              <a:solidFill>
                <a:srgbClr val="FF0000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18</a:t>
            </a:fld>
            <a:endParaRPr lang="ru-RU" sz="140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lum contrast="54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00" y="1179098"/>
            <a:ext cx="3792908" cy="1786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04800" y="3252045"/>
            <a:ext cx="86868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b="1" i="1" dirty="0" smtClean="0">
                <a:solidFill>
                  <a:srgbClr val="CC3300"/>
                </a:solidFill>
              </a:rPr>
              <a:t>                , то </a:t>
            </a:r>
          </a:p>
          <a:p>
            <a:pPr marL="457200" indent="-457200">
              <a:buFont typeface="+mj-lt"/>
              <a:buAutoNum type="arabicPeriod"/>
            </a:pPr>
            <a:endParaRPr lang="ru-RU" b="1" i="1" dirty="0">
              <a:solidFill>
                <a:srgbClr val="CC33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b="1" i="1" dirty="0">
                <a:solidFill>
                  <a:srgbClr val="CC3300"/>
                </a:solidFill>
              </a:rPr>
              <a:t>Тогда измеряемое </a:t>
            </a:r>
            <a:r>
              <a:rPr lang="ru-RU" b="1" i="1" dirty="0" smtClean="0">
                <a:solidFill>
                  <a:srgbClr val="CC3300"/>
                </a:solidFill>
              </a:rPr>
              <a:t>сопротивление: </a:t>
            </a:r>
          </a:p>
          <a:p>
            <a:pPr marL="457200" indent="-457200">
              <a:buFont typeface="+mj-lt"/>
              <a:buAutoNum type="arabicPeriod"/>
            </a:pPr>
            <a:endParaRPr lang="ru-RU" b="1" i="1" dirty="0">
              <a:solidFill>
                <a:srgbClr val="CC3300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en-US" b="1" i="1" dirty="0" smtClean="0">
              <a:solidFill>
                <a:srgbClr val="CC33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b="1" i="1" dirty="0" smtClean="0">
                <a:solidFill>
                  <a:srgbClr val="CC3300"/>
                </a:solidFill>
              </a:rPr>
              <a:t>Погрешность </a:t>
            </a:r>
            <a:r>
              <a:rPr lang="en-US" b="1" i="1" dirty="0" err="1" smtClean="0">
                <a:solidFill>
                  <a:srgbClr val="CC3300"/>
                </a:solidFill>
              </a:rPr>
              <a:t>r</a:t>
            </a:r>
            <a:r>
              <a:rPr lang="en-US" sz="1100" b="1" i="1" dirty="0" err="1" smtClean="0">
                <a:solidFill>
                  <a:srgbClr val="CC3300"/>
                </a:solidFill>
              </a:rPr>
              <a:t>A</a:t>
            </a:r>
            <a:endParaRPr lang="en-US" sz="1100" b="1" i="1" dirty="0" smtClean="0">
              <a:solidFill>
                <a:srgbClr val="CC3300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en-US" sz="1100" b="1" i="1" dirty="0">
              <a:solidFill>
                <a:srgbClr val="CC3300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en-US" sz="1100" b="1" i="1" dirty="0" smtClean="0">
              <a:solidFill>
                <a:srgbClr val="CC3300"/>
              </a:solidFill>
            </a:endParaRPr>
          </a:p>
          <a:p>
            <a:pPr algn="ctr"/>
            <a:endParaRPr lang="ru-RU" b="1" i="1" dirty="0" smtClean="0">
              <a:solidFill>
                <a:srgbClr val="0000FF"/>
              </a:solidFill>
            </a:endParaRPr>
          </a:p>
          <a:p>
            <a:pPr algn="ctr"/>
            <a:r>
              <a:rPr lang="ru-RU" dirty="0">
                <a:solidFill>
                  <a:srgbClr val="0000FF"/>
                </a:solidFill>
              </a:rPr>
              <a:t>По­этому эту схему при­меняют для измерений сопро­тивлений, </a:t>
            </a:r>
            <a:r>
              <a:rPr lang="ru-RU" u="sng" dirty="0">
                <a:solidFill>
                  <a:srgbClr val="0000FF"/>
                </a:solidFill>
              </a:rPr>
              <a:t>больших</a:t>
            </a:r>
            <a:r>
              <a:rPr lang="ru-RU" dirty="0">
                <a:solidFill>
                  <a:srgbClr val="0000FF"/>
                </a:solidFill>
              </a:rPr>
              <a:t> по срав­нению с сопротивлением амперметра (в 100 раз и </a:t>
            </a:r>
            <a:r>
              <a:rPr lang="ru-RU" dirty="0" smtClean="0">
                <a:solidFill>
                  <a:srgbClr val="0000FF"/>
                </a:solidFill>
              </a:rPr>
              <a:t>больше):</a:t>
            </a:r>
            <a:endParaRPr lang="en-US" dirty="0" smtClean="0">
              <a:solidFill>
                <a:srgbClr val="0000FF"/>
              </a:solidFill>
            </a:endParaRPr>
          </a:p>
          <a:p>
            <a:pPr algn="ctr"/>
            <a:endParaRPr lang="en-US" dirty="0">
              <a:solidFill>
                <a:srgbClr val="0000FF"/>
              </a:solidFill>
            </a:endParaRPr>
          </a:p>
          <a:p>
            <a:pPr algn="ctr"/>
            <a:r>
              <a:rPr lang="ru-RU" dirty="0">
                <a:solidFill>
                  <a:srgbClr val="0000FF"/>
                </a:solidFill>
              </a:rPr>
              <a:t>Если </a:t>
            </a:r>
            <a:r>
              <a:rPr lang="en-US" dirty="0" smtClean="0">
                <a:solidFill>
                  <a:srgbClr val="0000FF"/>
                </a:solidFill>
              </a:rPr>
              <a:t>                </a:t>
            </a:r>
            <a:r>
              <a:rPr lang="ru-RU" dirty="0" smtClean="0">
                <a:solidFill>
                  <a:srgbClr val="0000FF"/>
                </a:solidFill>
              </a:rPr>
              <a:t>, </a:t>
            </a:r>
            <a:r>
              <a:rPr lang="ru-RU" dirty="0">
                <a:solidFill>
                  <a:srgbClr val="0000FF"/>
                </a:solidFill>
              </a:rPr>
              <a:t>тогда </a:t>
            </a:r>
            <a:r>
              <a:rPr lang="en-US" dirty="0" smtClean="0">
                <a:solidFill>
                  <a:srgbClr val="0000FF"/>
                </a:solidFill>
              </a:rPr>
              <a:t>     </a:t>
            </a:r>
            <a:r>
              <a:rPr lang="ru-RU" dirty="0">
                <a:sym typeface="Wingdings" panose="05000000000000000000" pitchFamily="2" charset="2"/>
              </a:rPr>
              <a:t></a:t>
            </a:r>
            <a:r>
              <a:rPr lang="en-US" dirty="0" smtClean="0">
                <a:solidFill>
                  <a:srgbClr val="0000FF"/>
                </a:solidFill>
              </a:rPr>
              <a:t>  </a:t>
            </a:r>
            <a:r>
              <a:rPr lang="ru-RU" dirty="0" smtClean="0">
                <a:solidFill>
                  <a:srgbClr val="0000FF"/>
                </a:solidFill>
              </a:rPr>
              <a:t> </a:t>
            </a:r>
            <a:r>
              <a:rPr lang="ru-RU" dirty="0">
                <a:solidFill>
                  <a:srgbClr val="0000FF"/>
                </a:solidFill>
              </a:rPr>
              <a:t>- им можно пренебречь, и </a:t>
            </a:r>
            <a:r>
              <a:rPr lang="en-US" dirty="0" smtClean="0">
                <a:solidFill>
                  <a:srgbClr val="0000FF"/>
                </a:solidFill>
              </a:rPr>
              <a:t>        </a:t>
            </a:r>
            <a:r>
              <a:rPr lang="ru-RU" dirty="0" smtClean="0">
                <a:solidFill>
                  <a:srgbClr val="0000FF"/>
                </a:solidFill>
              </a:rPr>
              <a:t>.</a:t>
            </a:r>
            <a:endParaRPr lang="ru-RU" dirty="0">
              <a:solidFill>
                <a:srgbClr val="0000FF"/>
              </a:solidFill>
            </a:endParaRPr>
          </a:p>
          <a:p>
            <a:endParaRPr lang="ru-RU" b="1" i="1" dirty="0" smtClean="0">
              <a:solidFill>
                <a:srgbClr val="CC3300"/>
              </a:solidFill>
            </a:endParaRPr>
          </a:p>
          <a:p>
            <a:endParaRPr lang="ru-RU" b="1" i="1" dirty="0">
              <a:solidFill>
                <a:srgbClr val="CC3300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706933447"/>
              </p:ext>
            </p:extLst>
          </p:nvPr>
        </p:nvGraphicFramePr>
        <p:xfrm>
          <a:off x="853176" y="3104741"/>
          <a:ext cx="975360" cy="533400"/>
        </p:xfrm>
        <a:graphic>
          <a:graphicData uri="http://schemas.openxmlformats.org/presentationml/2006/ole">
            <p:oleObj spid="_x0000_s20559" name="Уравнение" r:id="rId4" imgW="609600" imgH="330200" progId="Equation.3">
              <p:embed/>
            </p:oleObj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140665574"/>
              </p:ext>
            </p:extLst>
          </p:nvPr>
        </p:nvGraphicFramePr>
        <p:xfrm>
          <a:off x="2514600" y="3256318"/>
          <a:ext cx="1354508" cy="325082"/>
        </p:xfrm>
        <a:graphic>
          <a:graphicData uri="http://schemas.openxmlformats.org/presentationml/2006/ole">
            <p:oleObj spid="_x0000_s20560" name="Уравнение" r:id="rId5" imgW="952087" imgH="228501" progId="Equation.3">
              <p:embed/>
            </p:oleObj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02875479"/>
              </p:ext>
            </p:extLst>
          </p:nvPr>
        </p:nvGraphicFramePr>
        <p:xfrm>
          <a:off x="3714744" y="4071942"/>
          <a:ext cx="5000660" cy="1000132"/>
        </p:xfrm>
        <a:graphic>
          <a:graphicData uri="http://schemas.openxmlformats.org/presentationml/2006/ole">
            <p:oleObj spid="_x0000_s20561" name="Уравнение" r:id="rId6" imgW="3429000" imgH="685800" progId="Equation.3">
              <p:embed/>
            </p:oleObj>
          </a:graphicData>
        </a:graphic>
      </p:graphicFrame>
      <p:sp>
        <p:nvSpPr>
          <p:cNvPr id="18" name="Rectangle 15"/>
          <p:cNvSpPr>
            <a:spLocks noChangeArrowheads="1"/>
          </p:cNvSpPr>
          <p:nvPr/>
        </p:nvSpPr>
        <p:spPr bwMode="auto">
          <a:xfrm>
            <a:off x="2362200" y="6078537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831414050"/>
              </p:ext>
            </p:extLst>
          </p:nvPr>
        </p:nvGraphicFramePr>
        <p:xfrm>
          <a:off x="2071670" y="6072206"/>
          <a:ext cx="990600" cy="517478"/>
        </p:xfrm>
        <a:graphic>
          <a:graphicData uri="http://schemas.openxmlformats.org/presentationml/2006/ole">
            <p:oleObj spid="_x0000_s20562" name="Уравнение" r:id="rId7" imgW="634725" imgH="330057" progId="Equation.3">
              <p:embed/>
            </p:oleObj>
          </a:graphicData>
        </a:graphic>
      </p:graphicFrame>
      <p:graphicFrame>
        <p:nvGraphicFramePr>
          <p:cNvPr id="21" name="Объект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431583821"/>
              </p:ext>
            </p:extLst>
          </p:nvPr>
        </p:nvGraphicFramePr>
        <p:xfrm>
          <a:off x="3810000" y="6000768"/>
          <a:ext cx="404810" cy="550005"/>
        </p:xfrm>
        <a:graphic>
          <a:graphicData uri="http://schemas.openxmlformats.org/presentationml/2006/ole">
            <p:oleObj spid="_x0000_s20563" name="Уравнение" r:id="rId8" imgW="177569" imgH="215619" progId="Equation.3">
              <p:embed/>
            </p:oleObj>
          </a:graphicData>
        </a:graphic>
      </p:graphicFrame>
      <p:graphicFrame>
        <p:nvGraphicFramePr>
          <p:cNvPr id="23" name="Объект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933416581"/>
              </p:ext>
            </p:extLst>
          </p:nvPr>
        </p:nvGraphicFramePr>
        <p:xfrm>
          <a:off x="7348537" y="6019800"/>
          <a:ext cx="938239" cy="773636"/>
        </p:xfrm>
        <a:graphic>
          <a:graphicData uri="http://schemas.openxmlformats.org/presentationml/2006/ole">
            <p:oleObj spid="_x0000_s20564" name="Уравнение" r:id="rId9" imgW="545863" imgH="444307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952328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3869108" y="1607207"/>
            <a:ext cx="527489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2000" b="1" i="1" u="sng" dirty="0" smtClean="0">
                <a:solidFill>
                  <a:srgbClr val="CC3300"/>
                </a:solidFill>
              </a:rPr>
              <a:t>Метод амперметра и вольтметра</a:t>
            </a:r>
            <a:endParaRPr lang="ru-RU" sz="2000" b="1" i="1" dirty="0">
              <a:solidFill>
                <a:srgbClr val="CC3300"/>
              </a:solidFill>
            </a:endParaRPr>
          </a:p>
          <a:p>
            <a:endParaRPr lang="ru-RU" sz="2000" b="1" i="1" u="sng" dirty="0">
              <a:solidFill>
                <a:srgbClr val="FF0000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19</a:t>
            </a:fld>
            <a:endParaRPr lang="ru-RU" sz="1400"/>
          </a:p>
        </p:txBody>
      </p:sp>
      <p:sp>
        <p:nvSpPr>
          <p:cNvPr id="4" name="Прямоугольник 3"/>
          <p:cNvSpPr/>
          <p:nvPr/>
        </p:nvSpPr>
        <p:spPr>
          <a:xfrm>
            <a:off x="304800" y="3252045"/>
            <a:ext cx="8686800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b="1" i="1" dirty="0" smtClean="0">
                <a:solidFill>
                  <a:srgbClr val="CC3300"/>
                </a:solidFill>
              </a:rPr>
              <a:t>                , то </a:t>
            </a:r>
          </a:p>
          <a:p>
            <a:pPr marL="457200" indent="-457200">
              <a:buFont typeface="+mj-lt"/>
              <a:buAutoNum type="arabicPeriod"/>
            </a:pPr>
            <a:endParaRPr lang="ru-RU" b="1" i="1" dirty="0">
              <a:solidFill>
                <a:srgbClr val="CC33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b="1" i="1" dirty="0">
                <a:solidFill>
                  <a:srgbClr val="CC3300"/>
                </a:solidFill>
              </a:rPr>
              <a:t>Тогда измеряемое </a:t>
            </a:r>
            <a:r>
              <a:rPr lang="ru-RU" b="1" i="1" dirty="0" smtClean="0">
                <a:solidFill>
                  <a:srgbClr val="CC3300"/>
                </a:solidFill>
              </a:rPr>
              <a:t>сопротивление: </a:t>
            </a:r>
          </a:p>
          <a:p>
            <a:pPr marL="457200" indent="-457200">
              <a:buFont typeface="+mj-lt"/>
              <a:buAutoNum type="arabicPeriod"/>
            </a:pPr>
            <a:endParaRPr lang="ru-RU" b="1" i="1" dirty="0">
              <a:solidFill>
                <a:srgbClr val="CC33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b="1" i="1" dirty="0" smtClean="0">
                <a:solidFill>
                  <a:srgbClr val="CC3300"/>
                </a:solidFill>
              </a:rPr>
              <a:t>Погрешность </a:t>
            </a:r>
            <a:r>
              <a:rPr lang="en-US" b="1" i="1" dirty="0" err="1" smtClean="0">
                <a:solidFill>
                  <a:srgbClr val="CC3300"/>
                </a:solidFill>
              </a:rPr>
              <a:t>r</a:t>
            </a:r>
            <a:r>
              <a:rPr lang="en-US" sz="1100" b="1" i="1" dirty="0" err="1" smtClean="0">
                <a:solidFill>
                  <a:srgbClr val="CC3300"/>
                </a:solidFill>
              </a:rPr>
              <a:t>v</a:t>
            </a:r>
            <a:endParaRPr lang="en-US" sz="1100" b="1" i="1" dirty="0" smtClean="0">
              <a:solidFill>
                <a:srgbClr val="CC3300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en-US" sz="1100" b="1" i="1" dirty="0">
              <a:solidFill>
                <a:srgbClr val="CC3300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en-US" sz="1100" b="1" i="1" dirty="0" smtClean="0">
              <a:solidFill>
                <a:srgbClr val="CC3300"/>
              </a:solidFill>
            </a:endParaRPr>
          </a:p>
          <a:p>
            <a:pPr algn="ctr"/>
            <a:endParaRPr lang="ru-RU" b="1" i="1" dirty="0" smtClean="0">
              <a:solidFill>
                <a:srgbClr val="0000FF"/>
              </a:solidFill>
            </a:endParaRPr>
          </a:p>
          <a:p>
            <a:pPr algn="ctr"/>
            <a:r>
              <a:rPr lang="ru-RU" dirty="0">
                <a:solidFill>
                  <a:srgbClr val="0000FF"/>
                </a:solidFill>
              </a:rPr>
              <a:t>По­этому эту схему при­меняют для измерений сопро­тивлений, </a:t>
            </a:r>
            <a:r>
              <a:rPr lang="ru-RU" u="sng" dirty="0" smtClean="0">
                <a:solidFill>
                  <a:srgbClr val="0000FF"/>
                </a:solidFill>
              </a:rPr>
              <a:t>меньших</a:t>
            </a:r>
            <a:r>
              <a:rPr lang="ru-RU" dirty="0" smtClean="0">
                <a:solidFill>
                  <a:srgbClr val="0000FF"/>
                </a:solidFill>
              </a:rPr>
              <a:t> </a:t>
            </a:r>
            <a:r>
              <a:rPr lang="ru-RU" dirty="0">
                <a:solidFill>
                  <a:srgbClr val="0000FF"/>
                </a:solidFill>
              </a:rPr>
              <a:t>по срав­нению с сопротивлением амперметра (в 100 раз и боль­ше</a:t>
            </a:r>
            <a:r>
              <a:rPr lang="ru-RU" dirty="0" smtClean="0">
                <a:solidFill>
                  <a:srgbClr val="0000FF"/>
                </a:solidFill>
              </a:rPr>
              <a:t>):</a:t>
            </a:r>
            <a:endParaRPr lang="en-US" dirty="0" smtClean="0">
              <a:solidFill>
                <a:srgbClr val="0000FF"/>
              </a:solidFill>
            </a:endParaRPr>
          </a:p>
          <a:p>
            <a:pPr algn="ctr"/>
            <a:endParaRPr lang="en-US" dirty="0">
              <a:solidFill>
                <a:srgbClr val="0000FF"/>
              </a:solidFill>
            </a:endParaRPr>
          </a:p>
          <a:p>
            <a:pPr algn="ctr"/>
            <a:r>
              <a:rPr lang="ru-RU" dirty="0">
                <a:solidFill>
                  <a:srgbClr val="0000FF"/>
                </a:solidFill>
              </a:rPr>
              <a:t>Если </a:t>
            </a:r>
            <a:r>
              <a:rPr lang="en-US" dirty="0" smtClean="0">
                <a:solidFill>
                  <a:srgbClr val="0000FF"/>
                </a:solidFill>
              </a:rPr>
              <a:t>                </a:t>
            </a:r>
            <a:r>
              <a:rPr lang="ru-RU" dirty="0" smtClean="0">
                <a:solidFill>
                  <a:srgbClr val="0000FF"/>
                </a:solidFill>
              </a:rPr>
              <a:t>, </a:t>
            </a:r>
            <a:r>
              <a:rPr lang="ru-RU" dirty="0">
                <a:solidFill>
                  <a:srgbClr val="0000FF"/>
                </a:solidFill>
              </a:rPr>
              <a:t>тогда </a:t>
            </a:r>
            <a:r>
              <a:rPr lang="en-US" dirty="0" smtClean="0">
                <a:solidFill>
                  <a:srgbClr val="0000FF"/>
                </a:solidFill>
              </a:rPr>
              <a:t>     </a:t>
            </a:r>
            <a:r>
              <a:rPr lang="ru-RU" dirty="0">
                <a:sym typeface="Wingdings" panose="05000000000000000000" pitchFamily="2" charset="2"/>
              </a:rPr>
              <a:t></a:t>
            </a:r>
            <a:r>
              <a:rPr lang="en-US" dirty="0" smtClean="0">
                <a:solidFill>
                  <a:srgbClr val="0000FF"/>
                </a:solidFill>
              </a:rPr>
              <a:t>  </a:t>
            </a:r>
            <a:r>
              <a:rPr lang="ru-RU" dirty="0" smtClean="0">
                <a:solidFill>
                  <a:srgbClr val="0000FF"/>
                </a:solidFill>
              </a:rPr>
              <a:t> </a:t>
            </a:r>
            <a:r>
              <a:rPr lang="ru-RU" dirty="0">
                <a:solidFill>
                  <a:srgbClr val="0000FF"/>
                </a:solidFill>
              </a:rPr>
              <a:t>- им можно пренебречь, и </a:t>
            </a:r>
            <a:r>
              <a:rPr lang="en-US" dirty="0" smtClean="0">
                <a:solidFill>
                  <a:srgbClr val="0000FF"/>
                </a:solidFill>
              </a:rPr>
              <a:t>        </a:t>
            </a:r>
            <a:r>
              <a:rPr lang="ru-RU" dirty="0" smtClean="0">
                <a:solidFill>
                  <a:srgbClr val="0000FF"/>
                </a:solidFill>
              </a:rPr>
              <a:t>.</a:t>
            </a:r>
            <a:endParaRPr lang="ru-RU" dirty="0">
              <a:solidFill>
                <a:srgbClr val="0000FF"/>
              </a:solidFill>
            </a:endParaRPr>
          </a:p>
          <a:p>
            <a:endParaRPr lang="ru-RU" b="1" i="1" dirty="0" smtClean="0">
              <a:solidFill>
                <a:srgbClr val="CC3300"/>
              </a:solidFill>
            </a:endParaRPr>
          </a:p>
          <a:p>
            <a:endParaRPr lang="ru-RU" b="1" i="1" dirty="0">
              <a:solidFill>
                <a:srgbClr val="CC3300"/>
              </a:solidFill>
            </a:endParaRPr>
          </a:p>
        </p:txBody>
      </p:sp>
      <p:sp>
        <p:nvSpPr>
          <p:cNvPr id="18" name="Rectangle 15"/>
          <p:cNvSpPr>
            <a:spLocks noChangeArrowheads="1"/>
          </p:cNvSpPr>
          <p:nvPr/>
        </p:nvSpPr>
        <p:spPr bwMode="auto">
          <a:xfrm>
            <a:off x="2362200" y="6078537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lum contrast="42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6616" y="1450403"/>
            <a:ext cx="3480984" cy="1650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079766347"/>
              </p:ext>
            </p:extLst>
          </p:nvPr>
        </p:nvGraphicFramePr>
        <p:xfrm>
          <a:off x="910617" y="3189662"/>
          <a:ext cx="841983" cy="427093"/>
        </p:xfrm>
        <a:graphic>
          <a:graphicData uri="http://schemas.openxmlformats.org/presentationml/2006/ole">
            <p:oleObj spid="_x0000_s21573" name="Уравнение" r:id="rId4" imgW="660113" imgH="330057" progId="Equation.3">
              <p:embed/>
            </p:oleObj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209823325"/>
              </p:ext>
            </p:extLst>
          </p:nvPr>
        </p:nvGraphicFramePr>
        <p:xfrm>
          <a:off x="2446946" y="3276600"/>
          <a:ext cx="1168095" cy="329815"/>
        </p:xfrm>
        <a:graphic>
          <a:graphicData uri="http://schemas.openxmlformats.org/presentationml/2006/ole">
            <p:oleObj spid="_x0000_s21574" name="Уравнение" r:id="rId5" imgW="812447" imgH="228501" progId="Equation.3">
              <p:embed/>
            </p:oleObj>
          </a:graphicData>
        </a:graphic>
      </p:graphicFrame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5062537" y="319610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061681971"/>
              </p:ext>
            </p:extLst>
          </p:nvPr>
        </p:nvGraphicFramePr>
        <p:xfrm>
          <a:off x="5090840" y="3521418"/>
          <a:ext cx="3624564" cy="1585747"/>
        </p:xfrm>
        <a:graphic>
          <a:graphicData uri="http://schemas.openxmlformats.org/presentationml/2006/ole">
            <p:oleObj spid="_x0000_s21575" name="Уравнение" r:id="rId6" imgW="2286000" imgH="1003300" progId="Equation.3">
              <p:embed/>
            </p:oleObj>
          </a:graphicData>
        </a:graphic>
      </p:graphicFrame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2066925" y="61539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369878502"/>
              </p:ext>
            </p:extLst>
          </p:nvPr>
        </p:nvGraphicFramePr>
        <p:xfrm>
          <a:off x="2065157" y="6098557"/>
          <a:ext cx="909229" cy="396755"/>
        </p:xfrm>
        <a:graphic>
          <a:graphicData uri="http://schemas.openxmlformats.org/presentationml/2006/ole">
            <p:oleObj spid="_x0000_s21576" name="Уравнение" r:id="rId7" imgW="520700" imgH="228600" progId="Equation.3">
              <p:embed/>
            </p:oleObj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149643058"/>
              </p:ext>
            </p:extLst>
          </p:nvPr>
        </p:nvGraphicFramePr>
        <p:xfrm>
          <a:off x="3778432" y="6075935"/>
          <a:ext cx="302214" cy="381744"/>
        </p:xfrm>
        <a:graphic>
          <a:graphicData uri="http://schemas.openxmlformats.org/presentationml/2006/ole">
            <p:oleObj spid="_x0000_s21577" name="Уравнение" r:id="rId8" imgW="177646" imgH="228402" progId="Equation.3">
              <p:embed/>
            </p:oleObj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108359575"/>
              </p:ext>
            </p:extLst>
          </p:nvPr>
        </p:nvGraphicFramePr>
        <p:xfrm>
          <a:off x="7289809" y="6019800"/>
          <a:ext cx="739302" cy="609600"/>
        </p:xfrm>
        <a:graphic>
          <a:graphicData uri="http://schemas.openxmlformats.org/presentationml/2006/ole">
            <p:oleObj spid="_x0000_s21578" name="Уравнение" r:id="rId9" imgW="545863" imgH="444307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062410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ChangeArrowheads="1"/>
          </p:cNvSpPr>
          <p:nvPr/>
        </p:nvSpPr>
        <p:spPr bwMode="auto">
          <a:xfrm>
            <a:off x="0" y="1295400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ru-RU" sz="3200" u="sng">
                <a:solidFill>
                  <a:srgbClr val="002060"/>
                </a:solidFill>
              </a:rPr>
              <a:t>План лекции:</a:t>
            </a:r>
            <a:endParaRPr lang="ru-RU" sz="3200">
              <a:solidFill>
                <a:srgbClr val="002060"/>
              </a:solidFill>
            </a:endParaRP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auto">
          <a:xfrm>
            <a:off x="381000" y="2286000"/>
            <a:ext cx="8534400" cy="32555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ru-RU" sz="2400" dirty="0" smtClean="0">
                <a:solidFill>
                  <a:srgbClr val="FF0000"/>
                </a:solidFill>
              </a:rPr>
              <a:t>1.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smtClean="0">
                <a:solidFill>
                  <a:srgbClr val="FF0000"/>
                </a:solidFill>
              </a:rPr>
              <a:t>Измерение </a:t>
            </a:r>
            <a:r>
              <a:rPr lang="ru-RU" sz="2400" dirty="0">
                <a:solidFill>
                  <a:srgbClr val="FF0000"/>
                </a:solidFill>
              </a:rPr>
              <a:t>мощности в цепях постоянного тока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ru-RU" sz="2400" dirty="0">
                <a:solidFill>
                  <a:srgbClr val="FF0000"/>
                </a:solidFill>
              </a:rPr>
              <a:t>2. Измерение мощности в  цепях переменного тока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ru-RU" sz="2400" dirty="0">
                <a:solidFill>
                  <a:srgbClr val="FF0000"/>
                </a:solidFill>
              </a:rPr>
              <a:t>3. Прямое и косвенное измерение сопротивлений в цепях постоянного тока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ru-RU" sz="2400" dirty="0" smtClean="0">
                <a:solidFill>
                  <a:srgbClr val="FF0000"/>
                </a:solidFill>
              </a:rPr>
              <a:t>4</a:t>
            </a:r>
            <a:r>
              <a:rPr lang="ru-RU" sz="2400" dirty="0">
                <a:solidFill>
                  <a:srgbClr val="FF0000"/>
                </a:solidFill>
              </a:rPr>
              <a:t>. Измерение сопротивлений в цепях переменного  </a:t>
            </a:r>
            <a:r>
              <a:rPr lang="ru-RU" sz="2400" dirty="0" smtClean="0">
                <a:solidFill>
                  <a:srgbClr val="FF0000"/>
                </a:solidFill>
              </a:rPr>
              <a:t>тока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4100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DFDA7CA8-58EA-5549-AD3E-945EC094032A}" type="slidenum">
              <a:rPr lang="ru-RU" sz="1400"/>
              <a:pPr/>
              <a:t>2</a:t>
            </a:fld>
            <a:endParaRPr lang="ru-RU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1828800" y="1231731"/>
            <a:ext cx="527489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2000" b="1" i="1" u="sng" dirty="0" smtClean="0">
                <a:solidFill>
                  <a:srgbClr val="CC3300"/>
                </a:solidFill>
              </a:rPr>
              <a:t>Компенсационный метод</a:t>
            </a:r>
            <a:endParaRPr lang="ru-RU" sz="2000" b="1" i="1" u="sng" dirty="0">
              <a:solidFill>
                <a:srgbClr val="FF0000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20</a:t>
            </a:fld>
            <a:endParaRPr lang="ru-RU" sz="1400"/>
          </a:p>
        </p:txBody>
      </p:sp>
      <p:sp>
        <p:nvSpPr>
          <p:cNvPr id="4" name="Прямоугольник 3"/>
          <p:cNvSpPr/>
          <p:nvPr/>
        </p:nvSpPr>
        <p:spPr>
          <a:xfrm>
            <a:off x="3581400" y="2124734"/>
            <a:ext cx="522824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i="1" dirty="0">
                <a:solidFill>
                  <a:srgbClr val="993300"/>
                </a:solidFill>
              </a:rPr>
              <a:t>Компенсатором или вольтметром измеряют напряжения </a:t>
            </a:r>
            <a:r>
              <a:rPr lang="en-US" sz="2400" i="1" dirty="0" smtClean="0">
                <a:solidFill>
                  <a:srgbClr val="0000FF"/>
                </a:solidFill>
              </a:rPr>
              <a:t>U</a:t>
            </a:r>
            <a:r>
              <a:rPr lang="ru-RU" sz="2400" i="1" dirty="0" err="1" smtClean="0">
                <a:solidFill>
                  <a:srgbClr val="0000FF"/>
                </a:solidFill>
              </a:rPr>
              <a:t>обр</a:t>
            </a:r>
            <a:r>
              <a:rPr lang="ru-RU" sz="2400" i="1" dirty="0" smtClean="0">
                <a:solidFill>
                  <a:srgbClr val="0000FF"/>
                </a:solidFill>
              </a:rPr>
              <a:t> </a:t>
            </a:r>
            <a:r>
              <a:rPr lang="ru-RU" sz="2400" i="1" dirty="0" smtClean="0">
                <a:solidFill>
                  <a:srgbClr val="993300"/>
                </a:solidFill>
              </a:rPr>
              <a:t>и </a:t>
            </a:r>
            <a:r>
              <a:rPr lang="en-US" sz="2400" i="1" dirty="0" err="1" smtClean="0">
                <a:solidFill>
                  <a:srgbClr val="0000FF"/>
                </a:solidFill>
              </a:rPr>
              <a:t>Ux</a:t>
            </a:r>
            <a:r>
              <a:rPr lang="en-US" sz="2400" i="1" dirty="0" smtClean="0">
                <a:solidFill>
                  <a:srgbClr val="0000FF"/>
                </a:solidFill>
              </a:rPr>
              <a:t> </a:t>
            </a:r>
            <a:r>
              <a:rPr lang="ru-RU" sz="2400" i="1" dirty="0" smtClean="0">
                <a:solidFill>
                  <a:srgbClr val="993300"/>
                </a:solidFill>
              </a:rPr>
              <a:t>между </a:t>
            </a:r>
            <a:r>
              <a:rPr lang="ru-RU" sz="2400" i="1" dirty="0">
                <a:solidFill>
                  <a:srgbClr val="993300"/>
                </a:solidFill>
              </a:rPr>
              <a:t>зажимами резисторов. Т.к. они соединены последовательно, то:</a:t>
            </a:r>
            <a:endParaRPr lang="ru-RU" sz="2400" dirty="0">
              <a:solidFill>
                <a:srgbClr val="993300"/>
              </a:solidFill>
            </a:endParaRPr>
          </a:p>
        </p:txBody>
      </p:sp>
      <p:sp>
        <p:nvSpPr>
          <p:cNvPr id="18" name="Rectangle 15"/>
          <p:cNvSpPr>
            <a:spLocks noChangeArrowheads="1"/>
          </p:cNvSpPr>
          <p:nvPr/>
        </p:nvSpPr>
        <p:spPr bwMode="auto">
          <a:xfrm>
            <a:off x="2362200" y="6078537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5062537" y="319610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2066925" y="61539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6183" y="2286001"/>
            <a:ext cx="3202478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389249733"/>
              </p:ext>
            </p:extLst>
          </p:nvPr>
        </p:nvGraphicFramePr>
        <p:xfrm>
          <a:off x="990600" y="4458287"/>
          <a:ext cx="1076325" cy="447089"/>
        </p:xfrm>
        <a:graphic>
          <a:graphicData uri="http://schemas.openxmlformats.org/presentationml/2006/ole">
            <p:oleObj spid="_x0000_s22560" name="Уравнение" r:id="rId4" imgW="622030" imgH="253890" progId="Equation.3">
              <p:embed/>
            </p:oleObj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2133600" y="4391550"/>
            <a:ext cx="3048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>
                <a:solidFill>
                  <a:srgbClr val="993300"/>
                </a:solidFill>
              </a:rPr>
              <a:t>т.е.                </a:t>
            </a:r>
            <a:r>
              <a:rPr lang="ru-RU" dirty="0" smtClean="0">
                <a:sym typeface="Wingdings" panose="05000000000000000000" pitchFamily="2" charset="2"/>
              </a:rPr>
              <a:t></a:t>
            </a:r>
            <a:r>
              <a:rPr lang="ru-RU" sz="2400" i="1" dirty="0" smtClean="0">
                <a:solidFill>
                  <a:srgbClr val="993300"/>
                </a:solidFill>
              </a:rPr>
              <a:t>     </a:t>
            </a:r>
            <a:endParaRPr lang="ru-RU" sz="2400" dirty="0">
              <a:solidFill>
                <a:srgbClr val="993300"/>
              </a:solidFill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157212178"/>
              </p:ext>
            </p:extLst>
          </p:nvPr>
        </p:nvGraphicFramePr>
        <p:xfrm>
          <a:off x="2895600" y="4312339"/>
          <a:ext cx="1144220" cy="716861"/>
        </p:xfrm>
        <a:graphic>
          <a:graphicData uri="http://schemas.openxmlformats.org/presentationml/2006/ole">
            <p:oleObj spid="_x0000_s22561" name="Уравнение" r:id="rId5" imgW="787058" imgH="495085" progId="Equation.3">
              <p:embed/>
            </p:oleObj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775938046"/>
              </p:ext>
            </p:extLst>
          </p:nvPr>
        </p:nvGraphicFramePr>
        <p:xfrm>
          <a:off x="4643438" y="4357694"/>
          <a:ext cx="1574605" cy="637650"/>
        </p:xfrm>
        <a:graphic>
          <a:graphicData uri="http://schemas.openxmlformats.org/presentationml/2006/ole">
            <p:oleObj spid="_x0000_s22562" name="Уравнение" r:id="rId6" imgW="1155700" imgH="469900" progId="Equation.3">
              <p:embed/>
            </p:oleObj>
          </a:graphicData>
        </a:graphic>
      </p:graphicFrame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00280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1828800" y="1231731"/>
            <a:ext cx="527489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2000" b="1" i="1" u="sng" dirty="0">
                <a:solidFill>
                  <a:srgbClr val="993300"/>
                </a:solidFill>
              </a:rPr>
              <a:t>Метод сравнения (мостовой)</a:t>
            </a:r>
            <a:endParaRPr lang="ru-RU" sz="2400" b="1" i="1" u="sng" dirty="0">
              <a:solidFill>
                <a:srgbClr val="993300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21</a:t>
            </a:fld>
            <a:endParaRPr lang="ru-RU" sz="1400"/>
          </a:p>
        </p:txBody>
      </p:sp>
      <p:sp>
        <p:nvSpPr>
          <p:cNvPr id="4" name="Прямоугольник 3"/>
          <p:cNvSpPr/>
          <p:nvPr/>
        </p:nvSpPr>
        <p:spPr>
          <a:xfrm>
            <a:off x="304800" y="2124734"/>
            <a:ext cx="850484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4500" algn="just">
              <a:lnSpc>
                <a:spcPct val="150000"/>
              </a:lnSpc>
            </a:pPr>
            <a:r>
              <a:rPr lang="ru-RU" dirty="0">
                <a:solidFill>
                  <a:srgbClr val="993300"/>
                </a:solidFill>
              </a:rPr>
              <a:t>Измерительные мосты применяются только в тех случаях, когда требуется наивысшая точность измерения. Одинарные мосты предназначены для измерения </a:t>
            </a:r>
            <a:r>
              <a:rPr lang="ru-RU" dirty="0" smtClean="0">
                <a:solidFill>
                  <a:srgbClr val="993300"/>
                </a:solidFill>
              </a:rPr>
              <a:t>сопротивлений: </a:t>
            </a:r>
          </a:p>
          <a:p>
            <a:pPr indent="444500" algn="just">
              <a:lnSpc>
                <a:spcPct val="150000"/>
              </a:lnSpc>
            </a:pPr>
            <a:endParaRPr lang="ru-RU" dirty="0" smtClean="0">
              <a:solidFill>
                <a:srgbClr val="993300"/>
              </a:solidFill>
            </a:endParaRPr>
          </a:p>
          <a:p>
            <a:pPr indent="444500" algn="just">
              <a:lnSpc>
                <a:spcPct val="150000"/>
              </a:lnSpc>
            </a:pPr>
            <a:r>
              <a:rPr lang="ru-RU" dirty="0" smtClean="0">
                <a:solidFill>
                  <a:srgbClr val="993300"/>
                </a:solidFill>
              </a:rPr>
              <a:t>Классы </a:t>
            </a:r>
            <a:r>
              <a:rPr lang="ru-RU" dirty="0">
                <a:solidFill>
                  <a:srgbClr val="993300"/>
                </a:solidFill>
              </a:rPr>
              <a:t>точности: 0,02; 0,05; 0,1; 0,2; 1,0</a:t>
            </a:r>
            <a:r>
              <a:rPr lang="ru-RU" dirty="0" smtClean="0">
                <a:solidFill>
                  <a:srgbClr val="993300"/>
                </a:solidFill>
              </a:rPr>
              <a:t>.</a:t>
            </a:r>
          </a:p>
          <a:p>
            <a:pPr indent="444500" algn="just">
              <a:lnSpc>
                <a:spcPct val="150000"/>
              </a:lnSpc>
            </a:pPr>
            <a:endParaRPr lang="ru-RU" dirty="0">
              <a:solidFill>
                <a:srgbClr val="993300"/>
              </a:solidFill>
            </a:endParaRPr>
          </a:p>
          <a:p>
            <a:pPr indent="444500" algn="just">
              <a:lnSpc>
                <a:spcPct val="150000"/>
              </a:lnSpc>
            </a:pPr>
            <a:r>
              <a:rPr lang="ru-RU" dirty="0" smtClean="0">
                <a:solidFill>
                  <a:srgbClr val="993300"/>
                </a:solidFill>
              </a:rPr>
              <a:t>Рассмотрим </a:t>
            </a:r>
            <a:r>
              <a:rPr lang="ru-RU" dirty="0">
                <a:solidFill>
                  <a:srgbClr val="993300"/>
                </a:solidFill>
              </a:rPr>
              <a:t>одинарный мост постоянного тока для измерения сопротивлений. Такой мост содержит 4 резистора, соединенных в кольцевой замкнутый контур.</a:t>
            </a:r>
          </a:p>
          <a:p>
            <a:pPr indent="444500" algn="just">
              <a:lnSpc>
                <a:spcPct val="150000"/>
              </a:lnSpc>
            </a:pPr>
            <a:endParaRPr lang="ru-RU" dirty="0">
              <a:solidFill>
                <a:srgbClr val="993300"/>
              </a:solidFill>
            </a:endParaRPr>
          </a:p>
          <a:p>
            <a:pPr indent="444500" algn="just">
              <a:lnSpc>
                <a:spcPct val="150000"/>
              </a:lnSpc>
            </a:pPr>
            <a:endParaRPr lang="ru-RU" sz="2400" dirty="0">
              <a:solidFill>
                <a:srgbClr val="993300"/>
              </a:solidFill>
            </a:endParaRPr>
          </a:p>
        </p:txBody>
      </p:sp>
      <p:sp>
        <p:nvSpPr>
          <p:cNvPr id="18" name="Rectangle 15"/>
          <p:cNvSpPr>
            <a:spLocks noChangeArrowheads="1"/>
          </p:cNvSpPr>
          <p:nvPr/>
        </p:nvSpPr>
        <p:spPr bwMode="auto">
          <a:xfrm>
            <a:off x="2362200" y="6078537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5062537" y="319610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2066925" y="61539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562600" y="319610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641247146"/>
              </p:ext>
            </p:extLst>
          </p:nvPr>
        </p:nvGraphicFramePr>
        <p:xfrm>
          <a:off x="5527764" y="2996469"/>
          <a:ext cx="1981200" cy="356331"/>
        </p:xfrm>
        <a:graphic>
          <a:graphicData uri="http://schemas.openxmlformats.org/presentationml/2006/ole">
            <p:oleObj spid="_x0000_s23561" name="Уравнение" r:id="rId3" imgW="1320227" imgH="241195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374157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3120366" y="1718548"/>
            <a:ext cx="527489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2000" b="1" i="1" u="sng" dirty="0">
                <a:solidFill>
                  <a:srgbClr val="993300"/>
                </a:solidFill>
              </a:rPr>
              <a:t>Метод сравнения (мостовой)</a:t>
            </a:r>
            <a:endParaRPr lang="ru-RU" sz="2400" b="1" i="1" u="sng" dirty="0">
              <a:solidFill>
                <a:srgbClr val="993300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22</a:t>
            </a:fld>
            <a:endParaRPr lang="ru-RU" sz="1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709812" y="2611177"/>
            <a:ext cx="6096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600" i="1" u="sng" dirty="0">
                <a:solidFill>
                  <a:srgbClr val="993300"/>
                </a:solidFill>
              </a:rPr>
              <a:t>Плечи моста </a:t>
            </a:r>
            <a:r>
              <a:rPr lang="ru-RU" sz="1600" dirty="0">
                <a:solidFill>
                  <a:srgbClr val="993300"/>
                </a:solidFill>
              </a:rPr>
              <a:t>– 4 резистора</a:t>
            </a:r>
          </a:p>
          <a:p>
            <a:pPr>
              <a:lnSpc>
                <a:spcPct val="150000"/>
              </a:lnSpc>
            </a:pPr>
            <a:r>
              <a:rPr lang="ru-RU" sz="1600" i="1" u="sng" dirty="0">
                <a:solidFill>
                  <a:srgbClr val="993300"/>
                </a:solidFill>
              </a:rPr>
              <a:t>Вершины моста </a:t>
            </a:r>
            <a:r>
              <a:rPr lang="ru-RU" sz="1600" i="1" dirty="0">
                <a:solidFill>
                  <a:srgbClr val="993300"/>
                </a:solidFill>
              </a:rPr>
              <a:t>- </a:t>
            </a:r>
            <a:r>
              <a:rPr lang="ru-RU" sz="1600" dirty="0">
                <a:solidFill>
                  <a:srgbClr val="993300"/>
                </a:solidFill>
              </a:rPr>
              <a:t>точки соединения соседних плеч</a:t>
            </a:r>
          </a:p>
          <a:p>
            <a:pPr>
              <a:lnSpc>
                <a:spcPct val="150000"/>
              </a:lnSpc>
            </a:pPr>
            <a:r>
              <a:rPr lang="ru-RU" sz="1600" i="1" u="sng" dirty="0">
                <a:solidFill>
                  <a:srgbClr val="993300"/>
                </a:solidFill>
              </a:rPr>
              <a:t>Диагонали</a:t>
            </a:r>
            <a:r>
              <a:rPr lang="ru-RU" sz="1600" i="1" dirty="0">
                <a:solidFill>
                  <a:srgbClr val="993300"/>
                </a:solidFill>
              </a:rPr>
              <a:t> - </a:t>
            </a:r>
            <a:r>
              <a:rPr lang="ru-RU" sz="1600" dirty="0">
                <a:solidFill>
                  <a:srgbClr val="993300"/>
                </a:solidFill>
              </a:rPr>
              <a:t>цепи, соединяющие противоположные вершины</a:t>
            </a: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5062537" y="319610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2066925" y="61539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04067" y="1805726"/>
            <a:ext cx="1714266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710964455"/>
              </p:ext>
            </p:extLst>
          </p:nvPr>
        </p:nvGraphicFramePr>
        <p:xfrm>
          <a:off x="104067" y="1156492"/>
          <a:ext cx="2601391" cy="2496813"/>
        </p:xfrm>
        <a:graphic>
          <a:graphicData uri="http://schemas.openxmlformats.org/presentationml/2006/ole">
            <p:oleObj spid="_x0000_s24647" name="Точечный рисунок" r:id="rId3" imgW="2010056" imgH="1933333" progId="PBrush">
              <p:embed/>
            </p:oleObj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428896" y="4110990"/>
            <a:ext cx="7966362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ru-RU" sz="1600" i="1" u="sng" dirty="0" smtClean="0">
                <a:solidFill>
                  <a:srgbClr val="993300"/>
                </a:solidFill>
              </a:rPr>
              <a:t>Условие равновесия моста</a:t>
            </a:r>
            <a:r>
              <a:rPr lang="ru-RU" sz="1600" i="1" dirty="0" smtClean="0">
                <a:solidFill>
                  <a:srgbClr val="993300"/>
                </a:solidFill>
              </a:rPr>
              <a:t>:                   ,</a:t>
            </a:r>
            <a:r>
              <a:rPr lang="ru-RU" sz="1600" i="1" u="sng" dirty="0" smtClean="0">
                <a:solidFill>
                  <a:srgbClr val="993300"/>
                </a:solidFill>
              </a:rPr>
              <a:t> </a:t>
            </a:r>
          </a:p>
          <a:p>
            <a:pPr>
              <a:lnSpc>
                <a:spcPct val="200000"/>
              </a:lnSpc>
            </a:pPr>
            <a:r>
              <a:rPr lang="ru-RU" sz="1600" i="1" u="sng" dirty="0" smtClean="0">
                <a:solidFill>
                  <a:srgbClr val="993300"/>
                </a:solidFill>
              </a:rPr>
              <a:t>Это условие выполняется когда</a:t>
            </a:r>
            <a:r>
              <a:rPr lang="ru-RU" sz="1600" i="1" dirty="0" smtClean="0">
                <a:solidFill>
                  <a:srgbClr val="993300"/>
                </a:solidFill>
              </a:rPr>
              <a:t>:</a:t>
            </a:r>
          </a:p>
          <a:p>
            <a:pPr>
              <a:lnSpc>
                <a:spcPct val="200000"/>
              </a:lnSpc>
            </a:pPr>
            <a:r>
              <a:rPr lang="ru-RU" u="sng" dirty="0" smtClean="0">
                <a:solidFill>
                  <a:srgbClr val="993300"/>
                </a:solidFill>
              </a:rPr>
              <a:t>Падения </a:t>
            </a:r>
            <a:r>
              <a:rPr lang="ru-RU" u="sng" dirty="0">
                <a:solidFill>
                  <a:srgbClr val="993300"/>
                </a:solidFill>
              </a:rPr>
              <a:t>напряжения через токи и сопротивления</a:t>
            </a:r>
            <a:r>
              <a:rPr lang="ru-RU" dirty="0" smtClean="0">
                <a:solidFill>
                  <a:srgbClr val="993300"/>
                </a:solidFill>
              </a:rPr>
              <a:t>:                 </a:t>
            </a:r>
            <a:r>
              <a:rPr lang="ru-RU" sz="1600" i="1" dirty="0" smtClean="0">
                <a:solidFill>
                  <a:srgbClr val="993300"/>
                </a:solidFill>
              </a:rPr>
              <a:t>    ,</a:t>
            </a:r>
            <a:r>
              <a:rPr lang="ru-RU" sz="1600" i="1" u="sng" dirty="0" smtClean="0">
                <a:solidFill>
                  <a:srgbClr val="993300"/>
                </a:solidFill>
              </a:rPr>
              <a:t>    </a:t>
            </a:r>
          </a:p>
          <a:p>
            <a:pPr>
              <a:lnSpc>
                <a:spcPct val="200000"/>
              </a:lnSpc>
            </a:pPr>
            <a:r>
              <a:rPr lang="ru-RU" u="sng" dirty="0">
                <a:solidFill>
                  <a:srgbClr val="993300"/>
                </a:solidFill>
              </a:rPr>
              <a:t>Воспользуемся первым законом Кирхгофа</a:t>
            </a:r>
            <a:r>
              <a:rPr lang="ru-RU" dirty="0" smtClean="0">
                <a:solidFill>
                  <a:srgbClr val="993300"/>
                </a:solidFill>
              </a:rPr>
              <a:t>:</a:t>
            </a:r>
          </a:p>
          <a:p>
            <a:pPr algn="r">
              <a:lnSpc>
                <a:spcPct val="200000"/>
              </a:lnSpc>
            </a:pPr>
            <a:r>
              <a:rPr lang="ru-RU" dirty="0" smtClean="0">
                <a:solidFill>
                  <a:srgbClr val="993300"/>
                </a:solidFill>
              </a:rPr>
              <a:t>(для узла </a:t>
            </a:r>
            <a:r>
              <a:rPr lang="ru-RU" b="1" i="1" dirty="0" smtClean="0">
                <a:solidFill>
                  <a:srgbClr val="0000FF"/>
                </a:solidFill>
              </a:rPr>
              <a:t>а</a:t>
            </a:r>
            <a:r>
              <a:rPr lang="ru-RU" dirty="0" smtClean="0">
                <a:solidFill>
                  <a:srgbClr val="993300"/>
                </a:solidFill>
              </a:rPr>
              <a:t>)        (для узла </a:t>
            </a:r>
            <a:r>
              <a:rPr lang="ru-RU" b="1" i="1" dirty="0" smtClean="0">
                <a:solidFill>
                  <a:srgbClr val="0000FF"/>
                </a:solidFill>
              </a:rPr>
              <a:t>с</a:t>
            </a:r>
            <a:r>
              <a:rPr lang="ru-RU" dirty="0" smtClean="0">
                <a:solidFill>
                  <a:srgbClr val="993300"/>
                </a:solidFill>
              </a:rPr>
              <a:t>) </a:t>
            </a:r>
            <a:endParaRPr lang="ru-RU" dirty="0">
              <a:solidFill>
                <a:srgbClr val="993300"/>
              </a:solidFill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867381228"/>
              </p:ext>
            </p:extLst>
          </p:nvPr>
        </p:nvGraphicFramePr>
        <p:xfrm>
          <a:off x="3292930" y="4114800"/>
          <a:ext cx="914400" cy="477672"/>
        </p:xfrm>
        <a:graphic>
          <a:graphicData uri="http://schemas.openxmlformats.org/presentationml/2006/ole">
            <p:oleObj spid="_x0000_s24648" name="Уравнение" r:id="rId4" imgW="634725" imgH="330057" progId="Equation.3">
              <p:embed/>
            </p:oleObj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922552508"/>
              </p:ext>
            </p:extLst>
          </p:nvPr>
        </p:nvGraphicFramePr>
        <p:xfrm>
          <a:off x="4413070" y="4123532"/>
          <a:ext cx="1911530" cy="452051"/>
        </p:xfrm>
        <a:graphic>
          <a:graphicData uri="http://schemas.openxmlformats.org/presentationml/2006/ole">
            <p:oleObj spid="_x0000_s24649" name="Уравнение" r:id="rId5" imgW="1409088" imgH="330057" progId="Equation.3">
              <p:embed/>
            </p:oleObj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210197699"/>
              </p:ext>
            </p:extLst>
          </p:nvPr>
        </p:nvGraphicFramePr>
        <p:xfrm>
          <a:off x="3906882" y="4826727"/>
          <a:ext cx="952500" cy="300789"/>
        </p:xfrm>
        <a:graphic>
          <a:graphicData uri="http://schemas.openxmlformats.org/presentationml/2006/ole">
            <p:oleObj spid="_x0000_s24650" name="Уравнение" r:id="rId6" imgW="723586" imgH="228501" progId="Equation.3">
              <p:embed/>
            </p:oleObj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087063486"/>
              </p:ext>
            </p:extLst>
          </p:nvPr>
        </p:nvGraphicFramePr>
        <p:xfrm>
          <a:off x="4987834" y="4804667"/>
          <a:ext cx="1065503" cy="319651"/>
        </p:xfrm>
        <a:graphic>
          <a:graphicData uri="http://schemas.openxmlformats.org/presentationml/2006/ole">
            <p:oleObj spid="_x0000_s24651" name="Уравнение" r:id="rId7" imgW="761669" imgH="228501" progId="Equation.3">
              <p:embed/>
            </p:oleObj>
          </a:graphicData>
        </a:graphic>
      </p:graphicFrame>
      <p:graphicFrame>
        <p:nvGraphicFramePr>
          <p:cNvPr id="21" name="Объект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427948539"/>
              </p:ext>
            </p:extLst>
          </p:nvPr>
        </p:nvGraphicFramePr>
        <p:xfrm>
          <a:off x="5981700" y="5340846"/>
          <a:ext cx="1181100" cy="261205"/>
        </p:xfrm>
        <a:graphic>
          <a:graphicData uri="http://schemas.openxmlformats.org/presentationml/2006/ole">
            <p:oleObj spid="_x0000_s24652" name="Уравнение" r:id="rId8" imgW="990170" imgH="215806" progId="Equation.3">
              <p:embed/>
            </p:oleObj>
          </a:graphicData>
        </a:graphic>
      </p:graphicFrame>
      <p:graphicFrame>
        <p:nvGraphicFramePr>
          <p:cNvPr id="23" name="Объект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4624436"/>
              </p:ext>
            </p:extLst>
          </p:nvPr>
        </p:nvGraphicFramePr>
        <p:xfrm>
          <a:off x="7266495" y="5275218"/>
          <a:ext cx="1539317" cy="345267"/>
        </p:xfrm>
        <a:graphic>
          <a:graphicData uri="http://schemas.openxmlformats.org/presentationml/2006/ole">
            <p:oleObj spid="_x0000_s24653" name="Уравнение" r:id="rId9" imgW="1016000" imgH="228600" progId="Equation.3">
              <p:embed/>
            </p:oleObj>
          </a:graphicData>
        </a:graphic>
      </p:graphicFrame>
      <p:graphicFrame>
        <p:nvGraphicFramePr>
          <p:cNvPr id="25" name="Объект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245732194"/>
              </p:ext>
            </p:extLst>
          </p:nvPr>
        </p:nvGraphicFramePr>
        <p:xfrm>
          <a:off x="5250726" y="5863388"/>
          <a:ext cx="1461948" cy="415326"/>
        </p:xfrm>
        <a:graphic>
          <a:graphicData uri="http://schemas.openxmlformats.org/presentationml/2006/ole">
            <p:oleObj spid="_x0000_s24654" name="Уравнение" r:id="rId10" imgW="838200" imgH="241300" progId="Equation.3">
              <p:embed/>
            </p:oleObj>
          </a:graphicData>
        </a:graphic>
      </p:graphicFrame>
      <p:graphicFrame>
        <p:nvGraphicFramePr>
          <p:cNvPr id="27" name="Объект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120098553"/>
              </p:ext>
            </p:extLst>
          </p:nvPr>
        </p:nvGraphicFramePr>
        <p:xfrm>
          <a:off x="6951618" y="5893527"/>
          <a:ext cx="1335239" cy="375067"/>
        </p:xfrm>
        <a:graphic>
          <a:graphicData uri="http://schemas.openxmlformats.org/presentationml/2006/ole">
            <p:oleObj spid="_x0000_s24655" name="Уравнение" r:id="rId11" imgW="850531" imgH="241195" progId="Equation.3">
              <p:embed/>
            </p:oleObj>
          </a:graphicData>
        </a:graphic>
      </p:graphicFrame>
      <p:sp>
        <p:nvSpPr>
          <p:cNvPr id="28" name="Прямоугольник 27"/>
          <p:cNvSpPr/>
          <p:nvPr/>
        </p:nvSpPr>
        <p:spPr>
          <a:xfrm>
            <a:off x="8744852" y="5234810"/>
            <a:ext cx="4667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993300"/>
                </a:solidFill>
              </a:rPr>
              <a:t>(1)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48156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3268981" y="1152790"/>
            <a:ext cx="527489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2000" b="1" i="1" u="sng" dirty="0">
                <a:solidFill>
                  <a:srgbClr val="993300"/>
                </a:solidFill>
              </a:rPr>
              <a:t>Метод сравнения (мостовой)</a:t>
            </a:r>
            <a:endParaRPr lang="ru-RU" sz="2400" b="1" i="1" u="sng" dirty="0">
              <a:solidFill>
                <a:srgbClr val="993300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23</a:t>
            </a:fld>
            <a:endParaRPr lang="ru-RU" sz="1400" dirty="0"/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5062537" y="319610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2066925" y="61539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04067" y="1156492"/>
          <a:ext cx="2601391" cy="2496813"/>
        </p:xfrm>
        <a:graphic>
          <a:graphicData uri="http://schemas.openxmlformats.org/presentationml/2006/ole">
            <p:oleObj spid="_x0000_s25647" name="Точечный рисунок" r:id="rId3" imgW="2010056" imgH="1933333" progId="PBrush">
              <p:embed/>
            </p:oleObj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423259" y="3611223"/>
            <a:ext cx="1105676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ru-RU" u="sng" dirty="0">
                <a:solidFill>
                  <a:srgbClr val="993300"/>
                </a:solidFill>
              </a:rPr>
              <a:t>Поделим последние два равенства </a:t>
            </a:r>
            <a:r>
              <a:rPr lang="ru-RU" u="sng" dirty="0" err="1" smtClean="0">
                <a:solidFill>
                  <a:srgbClr val="993300"/>
                </a:solidFill>
              </a:rPr>
              <a:t>почленно</a:t>
            </a:r>
            <a:r>
              <a:rPr lang="ru-RU" u="sng" dirty="0" smtClean="0">
                <a:solidFill>
                  <a:srgbClr val="993300"/>
                </a:solidFill>
              </a:rPr>
              <a:t> </a:t>
            </a:r>
            <a:r>
              <a:rPr lang="ru-RU" u="sng" dirty="0">
                <a:solidFill>
                  <a:srgbClr val="993300"/>
                </a:solidFill>
              </a:rPr>
              <a:t>одно на </a:t>
            </a:r>
            <a:r>
              <a:rPr lang="ru-RU" u="sng" dirty="0" smtClean="0">
                <a:solidFill>
                  <a:srgbClr val="993300"/>
                </a:solidFill>
              </a:rPr>
              <a:t>другое</a:t>
            </a:r>
            <a:r>
              <a:rPr lang="ru-RU" dirty="0" smtClean="0">
                <a:solidFill>
                  <a:srgbClr val="993300"/>
                </a:solidFill>
              </a:rPr>
              <a:t>:</a:t>
            </a:r>
          </a:p>
          <a:p>
            <a:pPr>
              <a:lnSpc>
                <a:spcPct val="200000"/>
              </a:lnSpc>
            </a:pPr>
            <a:endParaRPr lang="ru-RU" u="sng" dirty="0" smtClean="0">
              <a:solidFill>
                <a:srgbClr val="993300"/>
              </a:solidFill>
            </a:endParaRPr>
          </a:p>
          <a:p>
            <a:pPr>
              <a:lnSpc>
                <a:spcPct val="200000"/>
              </a:lnSpc>
            </a:pPr>
            <a:endParaRPr lang="en-US" u="sng" dirty="0" smtClean="0">
              <a:solidFill>
                <a:srgbClr val="993300"/>
              </a:solidFill>
            </a:endParaRPr>
          </a:p>
          <a:p>
            <a:pPr>
              <a:lnSpc>
                <a:spcPct val="200000"/>
              </a:lnSpc>
            </a:pPr>
            <a:r>
              <a:rPr lang="ru-RU" u="sng" dirty="0" smtClean="0">
                <a:solidFill>
                  <a:srgbClr val="993300"/>
                </a:solidFill>
              </a:rPr>
              <a:t>Если </a:t>
            </a:r>
            <a:r>
              <a:rPr lang="en-US" u="sng" dirty="0" smtClean="0">
                <a:solidFill>
                  <a:srgbClr val="993300"/>
                </a:solidFill>
              </a:rPr>
              <a:t>R1=Rx</a:t>
            </a:r>
            <a:r>
              <a:rPr lang="ru-RU" dirty="0" smtClean="0">
                <a:solidFill>
                  <a:srgbClr val="993300"/>
                </a:solidFill>
              </a:rPr>
              <a:t>:                 </a:t>
            </a:r>
            <a:r>
              <a:rPr lang="ru-RU" sz="1600" i="1" dirty="0" smtClean="0">
                <a:solidFill>
                  <a:srgbClr val="993300"/>
                </a:solidFill>
              </a:rPr>
              <a:t>    ,</a:t>
            </a:r>
            <a:r>
              <a:rPr lang="ru-RU" sz="1600" i="1" u="sng" dirty="0" smtClean="0">
                <a:solidFill>
                  <a:srgbClr val="993300"/>
                </a:solidFill>
              </a:rPr>
              <a:t>    </a:t>
            </a:r>
            <a:endParaRPr lang="ru-RU" dirty="0">
              <a:solidFill>
                <a:srgbClr val="993300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2819400" y="1797784"/>
            <a:ext cx="796636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ru-RU" i="1" u="sng" dirty="0">
                <a:solidFill>
                  <a:srgbClr val="993300"/>
                </a:solidFill>
              </a:rPr>
              <a:t>С учетом того, </a:t>
            </a:r>
            <a:r>
              <a:rPr lang="ru-RU" i="1" u="sng" dirty="0" smtClean="0">
                <a:solidFill>
                  <a:srgbClr val="993300"/>
                </a:solidFill>
              </a:rPr>
              <a:t>что</a:t>
            </a:r>
            <a:r>
              <a:rPr lang="ru-RU" i="1" dirty="0" smtClean="0">
                <a:solidFill>
                  <a:srgbClr val="993300"/>
                </a:solidFill>
              </a:rPr>
              <a:t> </a:t>
            </a:r>
            <a:r>
              <a:rPr lang="ru-RU" i="1" dirty="0" err="1" smtClean="0"/>
              <a:t>I</a:t>
            </a:r>
            <a:r>
              <a:rPr lang="ru-RU" i="1" baseline="-25000" dirty="0" err="1" smtClean="0"/>
              <a:t>ур</a:t>
            </a:r>
            <a:r>
              <a:rPr lang="ru-RU" i="1" dirty="0" smtClean="0"/>
              <a:t>=0  </a:t>
            </a:r>
            <a:r>
              <a:rPr lang="ru-RU" i="1" dirty="0"/>
              <a:t>, </a:t>
            </a:r>
            <a:r>
              <a:rPr lang="ru-RU" i="1" u="sng" dirty="0">
                <a:solidFill>
                  <a:srgbClr val="993300"/>
                </a:solidFill>
              </a:rPr>
              <a:t>следует:</a:t>
            </a:r>
            <a:r>
              <a:rPr lang="ru-RU" i="1" dirty="0">
                <a:solidFill>
                  <a:srgbClr val="993300"/>
                </a:solidFill>
              </a:rPr>
              <a:t>  </a:t>
            </a:r>
            <a:r>
              <a:rPr lang="ru-RU" i="1" dirty="0" smtClean="0">
                <a:solidFill>
                  <a:srgbClr val="993300"/>
                </a:solidFill>
              </a:rPr>
              <a:t>         ,</a:t>
            </a:r>
            <a:endParaRPr lang="ru-RU" i="1" dirty="0">
              <a:solidFill>
                <a:srgbClr val="993300"/>
              </a:solidFill>
            </a:endParaRPr>
          </a:p>
          <a:p>
            <a:pPr>
              <a:lnSpc>
                <a:spcPct val="200000"/>
              </a:lnSpc>
            </a:pPr>
            <a:r>
              <a:rPr lang="ru-RU" i="1" u="sng" dirty="0">
                <a:solidFill>
                  <a:srgbClr val="993300"/>
                </a:solidFill>
              </a:rPr>
              <a:t>Тогда выражение (1) примет вид</a:t>
            </a:r>
            <a:r>
              <a:rPr lang="ru-RU" i="1" u="sng" dirty="0" smtClean="0">
                <a:solidFill>
                  <a:srgbClr val="993300"/>
                </a:solidFill>
              </a:rPr>
              <a:t>: </a:t>
            </a:r>
            <a:endParaRPr lang="ru-RU" i="1" dirty="0" smtClean="0">
              <a:solidFill>
                <a:srgbClr val="993300"/>
              </a:solidFill>
            </a:endParaRPr>
          </a:p>
          <a:p>
            <a:pPr>
              <a:lnSpc>
                <a:spcPct val="200000"/>
              </a:lnSpc>
            </a:pPr>
            <a:r>
              <a:rPr lang="ru-RU" sz="1600" i="1" dirty="0" smtClean="0">
                <a:solidFill>
                  <a:srgbClr val="993300"/>
                </a:solidFill>
              </a:rPr>
              <a:t>,</a:t>
            </a:r>
            <a:r>
              <a:rPr lang="ru-RU" sz="1600" i="1" u="sng" dirty="0" smtClean="0">
                <a:solidFill>
                  <a:srgbClr val="993300"/>
                </a:solidFill>
              </a:rPr>
              <a:t>    </a:t>
            </a: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309690070"/>
              </p:ext>
            </p:extLst>
          </p:nvPr>
        </p:nvGraphicFramePr>
        <p:xfrm>
          <a:off x="6977744" y="2042823"/>
          <a:ext cx="642256" cy="301467"/>
        </p:xfrm>
        <a:graphic>
          <a:graphicData uri="http://schemas.openxmlformats.org/presentationml/2006/ole">
            <p:oleObj spid="_x0000_s25648" name="Уравнение" r:id="rId4" imgW="469696" imgH="215806" progId="Equation.3">
              <p:embed/>
            </p:oleObj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728868313"/>
              </p:ext>
            </p:extLst>
          </p:nvPr>
        </p:nvGraphicFramePr>
        <p:xfrm>
          <a:off x="7751360" y="2061841"/>
          <a:ext cx="638262" cy="300359"/>
        </p:xfrm>
        <a:graphic>
          <a:graphicData uri="http://schemas.openxmlformats.org/presentationml/2006/ole">
            <p:oleObj spid="_x0000_s25649" name="Уравнение" r:id="rId5" imgW="482391" imgH="228501" progId="Equation.3">
              <p:embed/>
            </p:oleObj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819435770"/>
              </p:ext>
            </p:extLst>
          </p:nvPr>
        </p:nvGraphicFramePr>
        <p:xfrm>
          <a:off x="6629400" y="2610932"/>
          <a:ext cx="1121960" cy="268803"/>
        </p:xfrm>
        <a:graphic>
          <a:graphicData uri="http://schemas.openxmlformats.org/presentationml/2006/ole">
            <p:oleObj spid="_x0000_s25650" name="Уравнение" r:id="rId6" imgW="914003" imgH="215806" progId="Equation.3">
              <p:embed/>
            </p:oleObj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964520266"/>
              </p:ext>
            </p:extLst>
          </p:nvPr>
        </p:nvGraphicFramePr>
        <p:xfrm>
          <a:off x="6604908" y="2978884"/>
          <a:ext cx="1163870" cy="290968"/>
        </p:xfrm>
        <a:graphic>
          <a:graphicData uri="http://schemas.openxmlformats.org/presentationml/2006/ole">
            <p:oleObj spid="_x0000_s25651" name="Уравнение" r:id="rId7" imgW="914400" imgH="228600" progId="Equation.3">
              <p:embed/>
            </p:oleObj>
          </a:graphicData>
        </a:graphic>
      </p:graphicFrame>
      <p:graphicFrame>
        <p:nvGraphicFramePr>
          <p:cNvPr id="45" name="Объект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771388808"/>
              </p:ext>
            </p:extLst>
          </p:nvPr>
        </p:nvGraphicFramePr>
        <p:xfrm>
          <a:off x="671512" y="4229646"/>
          <a:ext cx="1688564" cy="606291"/>
        </p:xfrm>
        <a:graphic>
          <a:graphicData uri="http://schemas.openxmlformats.org/presentationml/2006/ole">
            <p:oleObj spid="_x0000_s25652" name="Уравнение" r:id="rId8" imgW="1066680" imgH="380880" progId="Equation.3">
              <p:embed/>
            </p:oleObj>
          </a:graphicData>
        </a:graphic>
      </p:graphicFrame>
      <p:graphicFrame>
        <p:nvGraphicFramePr>
          <p:cNvPr id="47" name="Объект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308141131"/>
              </p:ext>
            </p:extLst>
          </p:nvPr>
        </p:nvGraphicFramePr>
        <p:xfrm>
          <a:off x="2500312" y="4191000"/>
          <a:ext cx="928688" cy="651468"/>
        </p:xfrm>
        <a:graphic>
          <a:graphicData uri="http://schemas.openxmlformats.org/presentationml/2006/ole">
            <p:oleObj spid="_x0000_s25653" name="Уравнение" r:id="rId9" imgW="634725" imgH="444307" progId="Equation.3">
              <p:embed/>
            </p:oleObj>
          </a:graphicData>
        </a:graphic>
      </p:graphicFrame>
      <p:graphicFrame>
        <p:nvGraphicFramePr>
          <p:cNvPr id="49" name="Объект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005273903"/>
              </p:ext>
            </p:extLst>
          </p:nvPr>
        </p:nvGraphicFramePr>
        <p:xfrm>
          <a:off x="1952758" y="5200189"/>
          <a:ext cx="1733283" cy="895212"/>
        </p:xfrm>
        <a:graphic>
          <a:graphicData uri="http://schemas.openxmlformats.org/presentationml/2006/ole">
            <p:oleObj spid="_x0000_s25654" name="Уравнение" r:id="rId10" imgW="863225" imgH="444307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708575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156340" y="1152790"/>
            <a:ext cx="883525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2000" b="1" i="1" u="sng" dirty="0">
                <a:solidFill>
                  <a:srgbClr val="993300"/>
                </a:solidFill>
              </a:rPr>
              <a:t>Метод сравнения (мостовой)</a:t>
            </a:r>
            <a:endParaRPr lang="ru-RU" sz="2400" b="1" i="1" u="sng" dirty="0">
              <a:solidFill>
                <a:srgbClr val="993300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24</a:t>
            </a:fld>
            <a:endParaRPr lang="ru-RU" sz="1400" dirty="0"/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5062537" y="319610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56341" y="1655026"/>
            <a:ext cx="8835259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4500" algn="just">
              <a:lnSpc>
                <a:spcPct val="150000"/>
              </a:lnSpc>
            </a:pPr>
            <a:r>
              <a:rPr lang="ru-RU" dirty="0">
                <a:solidFill>
                  <a:srgbClr val="993300"/>
                </a:solidFill>
              </a:rPr>
              <a:t>Из формулы видно, что измерение сопротивления на мосте сводится к: </a:t>
            </a:r>
            <a:endParaRPr lang="en-US" dirty="0" smtClean="0">
              <a:solidFill>
                <a:srgbClr val="993300"/>
              </a:solidFill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993300"/>
                </a:solidFill>
              </a:rPr>
              <a:t>регулированию </a:t>
            </a:r>
            <a:r>
              <a:rPr lang="ru-RU" dirty="0">
                <a:solidFill>
                  <a:srgbClr val="993300"/>
                </a:solidFill>
              </a:rPr>
              <a:t>одного (соседнего с измеряемым) </a:t>
            </a:r>
            <a:r>
              <a:rPr lang="ru-RU" dirty="0" smtClean="0">
                <a:solidFill>
                  <a:srgbClr val="993300"/>
                </a:solidFill>
              </a:rPr>
              <a:t>плеча</a:t>
            </a:r>
            <a:r>
              <a:rPr lang="en-US" dirty="0" smtClean="0">
                <a:solidFill>
                  <a:srgbClr val="993300"/>
                </a:solidFill>
              </a:rPr>
              <a:t> (R4)</a:t>
            </a:r>
            <a:r>
              <a:rPr lang="ru-RU" dirty="0" smtClean="0">
                <a:solidFill>
                  <a:srgbClr val="993300"/>
                </a:solidFill>
              </a:rPr>
              <a:t> </a:t>
            </a:r>
            <a:r>
              <a:rPr lang="ru-RU" dirty="0">
                <a:solidFill>
                  <a:srgbClr val="993300"/>
                </a:solidFill>
              </a:rPr>
              <a:t>- плеча сравнения, при постоянном отношении двух других плеч, </a:t>
            </a:r>
            <a:endParaRPr lang="en-US" dirty="0" smtClean="0">
              <a:solidFill>
                <a:srgbClr val="993300"/>
              </a:solidFill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993300"/>
                </a:solidFill>
              </a:rPr>
              <a:t>или </a:t>
            </a:r>
            <a:r>
              <a:rPr lang="ru-RU" dirty="0">
                <a:solidFill>
                  <a:srgbClr val="993300"/>
                </a:solidFill>
              </a:rPr>
              <a:t>к регулированию отношения двух плеч, при постоянном значении плеча сравнения </a:t>
            </a:r>
            <a:r>
              <a:rPr lang="en-US" dirty="0">
                <a:solidFill>
                  <a:srgbClr val="993300"/>
                </a:solidFill>
              </a:rPr>
              <a:t>(R4</a:t>
            </a:r>
            <a:r>
              <a:rPr lang="en-US" dirty="0" smtClean="0">
                <a:solidFill>
                  <a:srgbClr val="993300"/>
                </a:solidFill>
              </a:rPr>
              <a:t>)</a:t>
            </a:r>
            <a:r>
              <a:rPr lang="ru-RU" dirty="0" smtClean="0">
                <a:solidFill>
                  <a:srgbClr val="993300"/>
                </a:solidFill>
              </a:rPr>
              <a:t>, </a:t>
            </a:r>
            <a:r>
              <a:rPr lang="ru-RU" dirty="0">
                <a:solidFill>
                  <a:srgbClr val="993300"/>
                </a:solidFill>
              </a:rPr>
              <a:t>до исчезновения тока в цепи нулевого указателя. </a:t>
            </a:r>
            <a:endParaRPr lang="en-US" dirty="0">
              <a:solidFill>
                <a:srgbClr val="9933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ru-RU" dirty="0" smtClean="0">
                <a:solidFill>
                  <a:srgbClr val="993300"/>
                </a:solidFill>
              </a:rPr>
              <a:t>На </a:t>
            </a:r>
            <a:r>
              <a:rPr lang="ru-RU" dirty="0">
                <a:solidFill>
                  <a:srgbClr val="993300"/>
                </a:solidFill>
              </a:rPr>
              <a:t>практике применяют оба </a:t>
            </a:r>
            <a:r>
              <a:rPr lang="ru-RU" dirty="0" smtClean="0">
                <a:solidFill>
                  <a:srgbClr val="993300"/>
                </a:solidFill>
              </a:rPr>
              <a:t>способа </a:t>
            </a:r>
            <a:r>
              <a:rPr lang="ru-RU" dirty="0">
                <a:solidFill>
                  <a:srgbClr val="993300"/>
                </a:solidFill>
              </a:rPr>
              <a:t>уравновешивания мостов</a:t>
            </a:r>
            <a:r>
              <a:rPr lang="ru-RU" dirty="0" smtClean="0">
                <a:solidFill>
                  <a:srgbClr val="993300"/>
                </a:solidFill>
              </a:rPr>
              <a:t>.</a:t>
            </a:r>
            <a:endParaRPr lang="en-US" dirty="0" smtClean="0">
              <a:solidFill>
                <a:srgbClr val="993300"/>
              </a:solidFill>
            </a:endParaRPr>
          </a:p>
          <a:p>
            <a:pPr algn="ctr">
              <a:lnSpc>
                <a:spcPct val="150000"/>
              </a:lnSpc>
            </a:pPr>
            <a:endParaRPr lang="en-US" dirty="0">
              <a:solidFill>
                <a:srgbClr val="9933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ru-RU" dirty="0" smtClean="0">
                <a:solidFill>
                  <a:srgbClr val="993300"/>
                </a:solidFill>
              </a:rPr>
              <a:t>Чувствительность моста:</a:t>
            </a:r>
          </a:p>
          <a:p>
            <a:pPr algn="ctr">
              <a:lnSpc>
                <a:spcPct val="150000"/>
              </a:lnSpc>
            </a:pPr>
            <a:r>
              <a:rPr lang="ru-RU" dirty="0" smtClean="0">
                <a:solidFill>
                  <a:srgbClr val="993300"/>
                </a:solidFill>
              </a:rPr>
              <a:t>Абсолютная 					Относительная</a:t>
            </a:r>
            <a:endParaRPr lang="ru-RU" dirty="0">
              <a:solidFill>
                <a:srgbClr val="993300"/>
              </a:solidFill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821191911"/>
              </p:ext>
            </p:extLst>
          </p:nvPr>
        </p:nvGraphicFramePr>
        <p:xfrm>
          <a:off x="1066800" y="5491198"/>
          <a:ext cx="1252835" cy="815337"/>
        </p:xfrm>
        <a:graphic>
          <a:graphicData uri="http://schemas.openxmlformats.org/presentationml/2006/ole">
            <p:oleObj spid="_x0000_s26633" name="Уравнение" r:id="rId3" imgW="596641" imgH="393529" progId="Equation.3">
              <p:embed/>
            </p:oleObj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82832304"/>
              </p:ext>
            </p:extLst>
          </p:nvPr>
        </p:nvGraphicFramePr>
        <p:xfrm>
          <a:off x="6553200" y="5588970"/>
          <a:ext cx="1337671" cy="851245"/>
        </p:xfrm>
        <a:graphic>
          <a:graphicData uri="http://schemas.openxmlformats.org/presentationml/2006/ole">
            <p:oleObj spid="_x0000_s26634" name="Уравнение" r:id="rId4" imgW="939800" imgH="5969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866111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156340" y="1152790"/>
            <a:ext cx="883525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b="1" i="1" dirty="0">
                <a:solidFill>
                  <a:srgbClr val="993300"/>
                </a:solidFill>
              </a:rPr>
              <a:t>Измерение сопротивлений в цепях переменного  тока</a:t>
            </a:r>
            <a:endParaRPr lang="ru-RU" dirty="0">
              <a:solidFill>
                <a:srgbClr val="993300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25</a:t>
            </a:fld>
            <a:endParaRPr lang="ru-RU" sz="1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56341" y="1655026"/>
            <a:ext cx="8835259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ru-RU" dirty="0" smtClean="0">
                <a:solidFill>
                  <a:srgbClr val="993300"/>
                </a:solidFill>
              </a:rPr>
              <a:t>Компенсаторами переменного тока;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ru-RU" dirty="0" smtClean="0">
                <a:solidFill>
                  <a:srgbClr val="993300"/>
                </a:solidFill>
              </a:rPr>
              <a:t>Мостами переменного тока;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ru-RU" dirty="0" smtClean="0">
                <a:solidFill>
                  <a:srgbClr val="993300"/>
                </a:solidFill>
              </a:rPr>
              <a:t>Косвенно, с помощью </a:t>
            </a:r>
            <a:r>
              <a:rPr lang="en-US" dirty="0" smtClean="0">
                <a:solidFill>
                  <a:srgbClr val="993300"/>
                </a:solidFill>
              </a:rPr>
              <a:t>A, V, W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ru-RU" dirty="0" smtClean="0">
                <a:solidFill>
                  <a:srgbClr val="993300"/>
                </a:solidFill>
              </a:rPr>
              <a:t>Резонансным методом (зависимость </a:t>
            </a:r>
            <a:r>
              <a:rPr lang="en-US" dirty="0" smtClean="0">
                <a:solidFill>
                  <a:srgbClr val="993300"/>
                </a:solidFill>
              </a:rPr>
              <a:t>f</a:t>
            </a:r>
            <a:r>
              <a:rPr lang="ru-RU" dirty="0" smtClean="0">
                <a:solidFill>
                  <a:srgbClr val="993300"/>
                </a:solidFill>
              </a:rPr>
              <a:t>-колебаний от его параметров)</a:t>
            </a:r>
          </a:p>
          <a:p>
            <a:pPr algn="just">
              <a:lnSpc>
                <a:spcPct val="150000"/>
              </a:lnSpc>
            </a:pPr>
            <a:endParaRPr lang="ru-RU" dirty="0">
              <a:solidFill>
                <a:srgbClr val="993300"/>
              </a:solidFill>
            </a:endParaRPr>
          </a:p>
          <a:p>
            <a:pPr algn="just">
              <a:lnSpc>
                <a:spcPct val="150000"/>
              </a:lnSpc>
            </a:pPr>
            <a:endParaRPr lang="ru-RU" dirty="0" smtClean="0">
              <a:solidFill>
                <a:srgbClr val="993300"/>
              </a:solidFill>
            </a:endParaRPr>
          </a:p>
          <a:p>
            <a:pPr indent="444500" algn="just">
              <a:lnSpc>
                <a:spcPct val="150000"/>
              </a:lnSpc>
            </a:pPr>
            <a:r>
              <a:rPr lang="ru-RU" dirty="0">
                <a:solidFill>
                  <a:srgbClr val="993300"/>
                </a:solidFill>
              </a:rPr>
              <a:t>В цепях ~I измеряют не активное, а комплексное </a:t>
            </a:r>
            <a:endParaRPr lang="ru-RU" dirty="0" smtClean="0">
              <a:solidFill>
                <a:srgbClr val="993300"/>
              </a:solidFill>
            </a:endParaRPr>
          </a:p>
          <a:p>
            <a:pPr indent="444500" algn="just">
              <a:lnSpc>
                <a:spcPct val="150000"/>
              </a:lnSpc>
            </a:pPr>
            <a:r>
              <a:rPr lang="ru-RU" dirty="0" smtClean="0">
                <a:solidFill>
                  <a:srgbClr val="993300"/>
                </a:solidFill>
              </a:rPr>
              <a:t>сопротивление 	         (</a:t>
            </a:r>
            <a:r>
              <a:rPr lang="ru-RU" dirty="0">
                <a:solidFill>
                  <a:srgbClr val="993300"/>
                </a:solidFill>
              </a:rPr>
              <a:t>активное и реактивное</a:t>
            </a:r>
            <a:r>
              <a:rPr lang="ru-RU" dirty="0" smtClean="0">
                <a:solidFill>
                  <a:srgbClr val="993300"/>
                </a:solidFill>
              </a:rPr>
              <a:t>).</a:t>
            </a:r>
          </a:p>
          <a:p>
            <a:pPr indent="444500" algn="just">
              <a:lnSpc>
                <a:spcPct val="150000"/>
              </a:lnSpc>
            </a:pPr>
            <a:r>
              <a:rPr lang="ru-RU" dirty="0">
                <a:solidFill>
                  <a:srgbClr val="993300"/>
                </a:solidFill>
              </a:rPr>
              <a:t>Модуль комплексного сопротивления: </a:t>
            </a:r>
            <a:r>
              <a:rPr lang="ru-RU" dirty="0" smtClean="0">
                <a:solidFill>
                  <a:srgbClr val="993300"/>
                </a:solidFill>
              </a:rPr>
              <a:t>               , </a:t>
            </a:r>
            <a:r>
              <a:rPr lang="ru-RU" dirty="0">
                <a:solidFill>
                  <a:srgbClr val="993300"/>
                </a:solidFill>
              </a:rPr>
              <a:t>отсюда </a:t>
            </a:r>
            <a:r>
              <a:rPr lang="ru-RU" dirty="0" smtClean="0">
                <a:solidFill>
                  <a:srgbClr val="993300"/>
                </a:solidFill>
              </a:rPr>
              <a:t>             , </a:t>
            </a:r>
            <a:br>
              <a:rPr lang="ru-RU" dirty="0" smtClean="0">
                <a:solidFill>
                  <a:srgbClr val="993300"/>
                </a:solidFill>
              </a:rPr>
            </a:br>
            <a:r>
              <a:rPr lang="ru-RU" dirty="0" smtClean="0">
                <a:solidFill>
                  <a:srgbClr val="993300"/>
                </a:solidFill>
              </a:rPr>
              <a:t>где              с </a:t>
            </a:r>
            <a:r>
              <a:rPr lang="ru-RU" dirty="0">
                <a:solidFill>
                  <a:srgbClr val="993300"/>
                </a:solidFill>
              </a:rPr>
              <a:t>помощью амперметра и вольтметра переменного тока, </a:t>
            </a:r>
            <a:endParaRPr lang="ru-RU" dirty="0" smtClean="0">
              <a:solidFill>
                <a:srgbClr val="993300"/>
              </a:solidFill>
            </a:endParaRPr>
          </a:p>
          <a:p>
            <a:pPr indent="444500" algn="just">
              <a:lnSpc>
                <a:spcPct val="150000"/>
              </a:lnSpc>
            </a:pPr>
            <a:r>
              <a:rPr lang="ru-RU" dirty="0" smtClean="0">
                <a:solidFill>
                  <a:srgbClr val="993300"/>
                </a:solidFill>
              </a:rPr>
              <a:t>  или            с </a:t>
            </a:r>
            <a:r>
              <a:rPr lang="ru-RU" dirty="0">
                <a:solidFill>
                  <a:srgbClr val="993300"/>
                </a:solidFill>
              </a:rPr>
              <a:t>помощью ваттметра и амперметра (вольтметра</a:t>
            </a:r>
            <a:r>
              <a:rPr lang="ru-RU" dirty="0" smtClean="0">
                <a:solidFill>
                  <a:srgbClr val="993300"/>
                </a:solidFill>
              </a:rPr>
              <a:t>).</a:t>
            </a:r>
            <a:endParaRPr lang="ru-RU" dirty="0">
              <a:solidFill>
                <a:srgbClr val="993300"/>
              </a:solidFill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729125827"/>
              </p:ext>
            </p:extLst>
          </p:nvPr>
        </p:nvGraphicFramePr>
        <p:xfrm>
          <a:off x="2412273" y="4689564"/>
          <a:ext cx="1066800" cy="283580"/>
        </p:xfrm>
        <a:graphic>
          <a:graphicData uri="http://schemas.openxmlformats.org/presentationml/2006/ole">
            <p:oleObj spid="_x0000_s27672" name="Уравнение" r:id="rId3" imgW="748975" imgH="203112" progId="Equation.3">
              <p:embed/>
            </p:oleObj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330928706"/>
              </p:ext>
            </p:extLst>
          </p:nvPr>
        </p:nvGraphicFramePr>
        <p:xfrm>
          <a:off x="5105400" y="5022934"/>
          <a:ext cx="1143000" cy="304800"/>
        </p:xfrm>
        <a:graphic>
          <a:graphicData uri="http://schemas.openxmlformats.org/presentationml/2006/ole">
            <p:oleObj spid="_x0000_s27673" name="Уравнение" r:id="rId4" imgW="1002865" imgH="266584" progId="Equation.3">
              <p:embed/>
            </p:oleObj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219611311"/>
              </p:ext>
            </p:extLst>
          </p:nvPr>
        </p:nvGraphicFramePr>
        <p:xfrm>
          <a:off x="7542213" y="5022934"/>
          <a:ext cx="1251310" cy="334955"/>
        </p:xfrm>
        <a:graphic>
          <a:graphicData uri="http://schemas.openxmlformats.org/presentationml/2006/ole">
            <p:oleObj spid="_x0000_s27674" name="Уравнение" r:id="rId5" imgW="1002865" imgH="266584" progId="Equation.3">
              <p:embed/>
            </p:oleObj>
          </a:graphicData>
        </a:graphic>
      </p:graphicFrame>
      <p:graphicFrame>
        <p:nvGraphicFramePr>
          <p:cNvPr id="21" name="Объект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453921487"/>
              </p:ext>
            </p:extLst>
          </p:nvPr>
        </p:nvGraphicFramePr>
        <p:xfrm>
          <a:off x="762000" y="5365723"/>
          <a:ext cx="609600" cy="531779"/>
        </p:xfrm>
        <a:graphic>
          <a:graphicData uri="http://schemas.openxmlformats.org/presentationml/2006/ole">
            <p:oleObj spid="_x0000_s27675" name="Уравнение" r:id="rId6" imgW="444307" imgH="393529" progId="Equation.3">
              <p:embed/>
            </p:oleObj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302129328"/>
              </p:ext>
            </p:extLst>
          </p:nvPr>
        </p:nvGraphicFramePr>
        <p:xfrm>
          <a:off x="162036" y="5897502"/>
          <a:ext cx="599963" cy="519199"/>
        </p:xfrm>
        <a:graphic>
          <a:graphicData uri="http://schemas.openxmlformats.org/presentationml/2006/ole">
            <p:oleObj spid="_x0000_s27676" name="Уравнение" r:id="rId7" imgW="495085" imgH="431613" progId="Equation.3">
              <p:embed/>
            </p:oleObj>
          </a:graphicData>
        </a:graphic>
      </p:graphicFrame>
      <p:graphicFrame>
        <p:nvGraphicFramePr>
          <p:cNvPr id="23" name="Объект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168583836"/>
              </p:ext>
            </p:extLst>
          </p:nvPr>
        </p:nvGraphicFramePr>
        <p:xfrm>
          <a:off x="1252538" y="5864800"/>
          <a:ext cx="652462" cy="537995"/>
        </p:xfrm>
        <a:graphic>
          <a:graphicData uri="http://schemas.openxmlformats.org/presentationml/2006/ole">
            <p:oleObj spid="_x0000_s27677" name="Уравнение" r:id="rId8" imgW="545863" imgH="444307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481879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76200" y="1447800"/>
            <a:ext cx="87630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2000" b="1" i="1" u="sng" dirty="0" smtClean="0">
                <a:solidFill>
                  <a:srgbClr val="CC3300"/>
                </a:solidFill>
              </a:rPr>
              <a:t>Методы измерения мощности в цепях постоянного тока:</a:t>
            </a:r>
          </a:p>
          <a:p>
            <a:pPr algn="ctr"/>
            <a:endParaRPr lang="ru-RU" sz="2000" b="1" i="1" dirty="0">
              <a:solidFill>
                <a:srgbClr val="CC3300"/>
              </a:solidFill>
            </a:endParaRPr>
          </a:p>
          <a:p>
            <a:r>
              <a:rPr lang="ru-RU" sz="2000" b="1" i="1" dirty="0" smtClean="0">
                <a:solidFill>
                  <a:srgbClr val="993300"/>
                </a:solidFill>
              </a:rPr>
              <a:t>1. Косвенный </a:t>
            </a:r>
            <a:r>
              <a:rPr lang="ru-RU" sz="2000" b="1" i="1" dirty="0">
                <a:solidFill>
                  <a:srgbClr val="993300"/>
                </a:solidFill>
              </a:rPr>
              <a:t>метод: </a:t>
            </a:r>
            <a:r>
              <a:rPr lang="en-US" sz="2000" b="1" i="1" dirty="0" smtClean="0">
                <a:solidFill>
                  <a:srgbClr val="0000FF"/>
                </a:solidFill>
              </a:rPr>
              <a:t>P=UI</a:t>
            </a:r>
            <a:r>
              <a:rPr lang="en-US" sz="2000" b="1" i="1" dirty="0" smtClean="0">
                <a:solidFill>
                  <a:srgbClr val="993300"/>
                </a:solidFill>
              </a:rPr>
              <a:t>;</a:t>
            </a:r>
            <a:endParaRPr lang="ru-RU" sz="2000" b="1" i="1" dirty="0" smtClean="0">
              <a:solidFill>
                <a:srgbClr val="993300"/>
              </a:solidFill>
            </a:endParaRPr>
          </a:p>
          <a:p>
            <a:endParaRPr lang="en-US" sz="2000" b="1" i="1" dirty="0" smtClean="0">
              <a:solidFill>
                <a:srgbClr val="993300"/>
              </a:solidFill>
            </a:endParaRPr>
          </a:p>
          <a:p>
            <a:r>
              <a:rPr lang="ru-RU" sz="2000" b="1" i="1" dirty="0" smtClean="0">
                <a:solidFill>
                  <a:srgbClr val="993300"/>
                </a:solidFill>
              </a:rPr>
              <a:t>2. Прямой метод</a:t>
            </a:r>
            <a:r>
              <a:rPr lang="ru-RU" sz="2000" b="1" i="1" dirty="0">
                <a:solidFill>
                  <a:srgbClr val="993300"/>
                </a:solidFill>
              </a:rPr>
              <a:t>: </a:t>
            </a:r>
            <a:r>
              <a:rPr lang="ru-RU" sz="2000" dirty="0">
                <a:solidFill>
                  <a:srgbClr val="993300"/>
                </a:solidFill>
              </a:rPr>
              <a:t>с помощью измерительных приборов – ваттметров. Наиболее широко распространены электродинамические ваттметры.</a:t>
            </a:r>
          </a:p>
          <a:p>
            <a:endParaRPr lang="ru-RU" sz="2000" b="1" i="1" dirty="0" smtClean="0">
              <a:solidFill>
                <a:srgbClr val="993300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3</a:t>
            </a:fld>
            <a:endParaRPr lang="ru-RU" sz="140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04800" y="3505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890190984"/>
              </p:ext>
            </p:extLst>
          </p:nvPr>
        </p:nvGraphicFramePr>
        <p:xfrm>
          <a:off x="228600" y="3532262"/>
          <a:ext cx="3922570" cy="2792338"/>
        </p:xfrm>
        <a:graphic>
          <a:graphicData uri="http://schemas.openxmlformats.org/presentationml/2006/ole">
            <p:oleObj spid="_x0000_s8216" name="Picture" r:id="rId3" imgW="1686552" imgH="1201006" progId="Word.Picture.8">
              <p:embed/>
            </p:oleObj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303570" y="4014272"/>
            <a:ext cx="4572000" cy="204158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spcBef>
                <a:spcPts val="770"/>
              </a:spcBef>
              <a:spcAft>
                <a:spcPts val="0"/>
              </a:spcAft>
            </a:pPr>
            <a:r>
              <a:rPr lang="ru-RU" sz="1600" b="1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 – неподвижная катушка </a:t>
            </a:r>
            <a:r>
              <a:rPr lang="ru-RU" sz="1600" dirty="0">
                <a:solidFill>
                  <a:srgbClr val="9933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(последовательная или катушка тока), работает как амперметр. </a:t>
            </a:r>
            <a:endParaRPr lang="ru-RU" sz="1600" dirty="0" smtClean="0">
              <a:solidFill>
                <a:srgbClr val="9933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770"/>
              </a:spcBef>
              <a:spcAft>
                <a:spcPts val="0"/>
              </a:spcAft>
            </a:pPr>
            <a:r>
              <a:rPr lang="ru-RU" sz="1600" b="1" i="1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sz="1600" b="1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подвижная катушка </a:t>
            </a:r>
            <a:r>
              <a:rPr lang="ru-RU" sz="1600" dirty="0">
                <a:solidFill>
                  <a:srgbClr val="9933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 добавочным сопротивлением </a:t>
            </a:r>
            <a:r>
              <a:rPr lang="ru-RU" sz="1600" dirty="0" err="1">
                <a:solidFill>
                  <a:srgbClr val="9933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Rд</a:t>
            </a:r>
            <a:r>
              <a:rPr lang="ru-RU" sz="1600" dirty="0">
                <a:solidFill>
                  <a:srgbClr val="9933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(параллельная или катушка тока), работает как вольтметр.</a:t>
            </a:r>
            <a:endParaRPr lang="ru-RU" sz="1600" dirty="0">
              <a:solidFill>
                <a:srgbClr val="9933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4</a:t>
            </a:fld>
            <a:endParaRPr lang="ru-RU" sz="140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04800" y="3505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76200" y="1447800"/>
            <a:ext cx="87630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indent="358775" algn="just"/>
            <a:r>
              <a:rPr lang="ru-RU" sz="2000" dirty="0">
                <a:solidFill>
                  <a:srgbClr val="CC3300"/>
                </a:solidFill>
              </a:rPr>
              <a:t>Угол поворота подвижной части  ваттметра </a:t>
            </a:r>
            <a:r>
              <a:rPr lang="ru-RU" sz="2000" dirty="0" smtClean="0">
                <a:solidFill>
                  <a:srgbClr val="0000FF"/>
                </a:solidFill>
                <a:sym typeface="Symbol" panose="05050102010706020507" pitchFamily="18" charset="2"/>
              </a:rPr>
              <a:t></a:t>
            </a:r>
            <a:r>
              <a:rPr lang="ru-RU" sz="2000" dirty="0" smtClean="0">
                <a:solidFill>
                  <a:srgbClr val="CC3300"/>
                </a:solidFill>
                <a:sym typeface="Symbol" panose="05050102010706020507" pitchFamily="18" charset="2"/>
              </a:rPr>
              <a:t> </a:t>
            </a:r>
            <a:r>
              <a:rPr lang="ru-RU" sz="2000" dirty="0" smtClean="0">
                <a:solidFill>
                  <a:srgbClr val="CC3300"/>
                </a:solidFill>
              </a:rPr>
              <a:t>всегда </a:t>
            </a:r>
            <a:r>
              <a:rPr lang="ru-RU" sz="2000" dirty="0">
                <a:solidFill>
                  <a:srgbClr val="CC3300"/>
                </a:solidFill>
              </a:rPr>
              <a:t>пропорционален измеряемой мощности</a:t>
            </a:r>
            <a:r>
              <a:rPr lang="ru-RU" sz="2000" dirty="0" smtClean="0">
                <a:solidFill>
                  <a:srgbClr val="CC3300"/>
                </a:solidFill>
              </a:rPr>
              <a:t>: </a:t>
            </a:r>
            <a:r>
              <a:rPr lang="ru-RU" sz="2000" dirty="0" smtClean="0">
                <a:solidFill>
                  <a:srgbClr val="0000FF"/>
                </a:solidFill>
                <a:sym typeface="Symbol" panose="05050102010706020507" pitchFamily="18" charset="2"/>
              </a:rPr>
              <a:t> = </a:t>
            </a:r>
            <a:r>
              <a:rPr lang="en-US" sz="2000" dirty="0" err="1" smtClean="0">
                <a:solidFill>
                  <a:srgbClr val="0000FF"/>
                </a:solidFill>
                <a:sym typeface="Symbol" panose="05050102010706020507" pitchFamily="18" charset="2"/>
              </a:rPr>
              <a:t>kP</a:t>
            </a:r>
            <a:r>
              <a:rPr lang="ru-RU" sz="2000" dirty="0" smtClean="0">
                <a:solidFill>
                  <a:srgbClr val="CC3300"/>
                </a:solidFill>
              </a:rPr>
              <a:t>, </a:t>
            </a:r>
            <a:r>
              <a:rPr lang="ru-RU" sz="2000" dirty="0">
                <a:solidFill>
                  <a:srgbClr val="CC3300"/>
                </a:solidFill>
              </a:rPr>
              <a:t>т.е. шкала ваттметра равномерная. </a:t>
            </a:r>
            <a:endParaRPr lang="en-US" sz="2000" dirty="0" smtClean="0">
              <a:solidFill>
                <a:srgbClr val="CC3300"/>
              </a:solidFill>
            </a:endParaRPr>
          </a:p>
          <a:p>
            <a:pPr indent="358775" algn="just"/>
            <a:r>
              <a:rPr lang="ru-RU" sz="2000" dirty="0">
                <a:solidFill>
                  <a:srgbClr val="CC3300"/>
                </a:solidFill>
              </a:rPr>
              <a:t>Направление поворота указателя ваттметра зависит от взаимного направления токов в его катушках. Поэтому для правильного включения ваттметра в измеряемую цепь </a:t>
            </a:r>
            <a:r>
              <a:rPr lang="ru-RU" sz="2000" u="sng" dirty="0">
                <a:solidFill>
                  <a:srgbClr val="CC3300"/>
                </a:solidFill>
              </a:rPr>
              <a:t>следует различать его зажимы</a:t>
            </a:r>
            <a:r>
              <a:rPr lang="ru-RU" sz="2000" dirty="0">
                <a:solidFill>
                  <a:srgbClr val="CC3300"/>
                </a:solidFill>
              </a:rPr>
              <a:t>:</a:t>
            </a:r>
            <a:endParaRPr lang="ru-RU" sz="2400" b="1" i="1" dirty="0" smtClean="0">
              <a:solidFill>
                <a:srgbClr val="CC3300"/>
              </a:solidFill>
            </a:endParaRPr>
          </a:p>
        </p:txBody>
      </p:sp>
      <p:graphicFrame>
        <p:nvGraphicFramePr>
          <p:cNvPr id="24" name="Таблица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56356754"/>
              </p:ext>
            </p:extLst>
          </p:nvPr>
        </p:nvGraphicFramePr>
        <p:xfrm>
          <a:off x="533400" y="3821686"/>
          <a:ext cx="7391400" cy="275776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95700">
                  <a:extLst>
                    <a:ext uri="{9D8B030D-6E8A-4147-A177-3AD203B41FA5}">
                      <a16:colId xmlns:a16="http://schemas.microsoft.com/office/drawing/2014/main" xmlns="" val="3733173430"/>
                    </a:ext>
                  </a:extLst>
                </a:gridCol>
                <a:gridCol w="3695700">
                  <a:extLst>
                    <a:ext uri="{9D8B030D-6E8A-4147-A177-3AD203B41FA5}">
                      <a16:colId xmlns:a16="http://schemas.microsoft.com/office/drawing/2014/main" xmlns="" val="2845080872"/>
                    </a:ext>
                  </a:extLst>
                </a:gridCol>
              </a:tblGrid>
              <a:tr h="33950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77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FF"/>
                          </a:solidFill>
                          <a:effectLst/>
                        </a:rPr>
                        <a:t>генераторные</a:t>
                      </a:r>
                      <a:endParaRPr lang="ru-RU" sz="105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77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FF"/>
                          </a:solidFill>
                          <a:effectLst/>
                        </a:rPr>
                        <a:t>нагрузочные</a:t>
                      </a:r>
                      <a:endParaRPr lang="ru-RU" sz="105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71397639"/>
                  </a:ext>
                </a:extLst>
              </a:tr>
              <a:tr h="239200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77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C3300"/>
                          </a:solidFill>
                          <a:effectLst/>
                        </a:rPr>
                        <a:t>1.зажим токовой катушки А (последовательная цепь), соединенный с источником питания.</a:t>
                      </a:r>
                      <a:endParaRPr lang="ru-RU" sz="1000" dirty="0">
                        <a:solidFill>
                          <a:srgbClr val="CC3300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Bef>
                          <a:spcPts val="77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C3300"/>
                          </a:solidFill>
                          <a:effectLst/>
                        </a:rPr>
                        <a:t>2.зажим катушки напряжения В (параллельная цепь), соединенный с последовательной катушкой.</a:t>
                      </a:r>
                      <a:endParaRPr lang="ru-RU" sz="1000" dirty="0">
                        <a:solidFill>
                          <a:srgbClr val="CC33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1295" algn="just">
                        <a:lnSpc>
                          <a:spcPct val="150000"/>
                        </a:lnSpc>
                        <a:spcBef>
                          <a:spcPts val="77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C3300"/>
                          </a:solidFill>
                          <a:effectLst/>
                        </a:rPr>
                        <a:t>Два другие.</a:t>
                      </a:r>
                      <a:endParaRPr lang="ru-RU" sz="1000" dirty="0">
                        <a:solidFill>
                          <a:srgbClr val="CC33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182784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280690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5</a:t>
            </a:fld>
            <a:endParaRPr lang="ru-RU" sz="1400"/>
          </a:p>
        </p:txBody>
      </p:sp>
      <p:pic>
        <p:nvPicPr>
          <p:cNvPr id="10242" name="Picture 2" descr="Картинки по запросу электродинамический ваттметр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8930" y="1173600"/>
            <a:ext cx="4826238" cy="5633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724400" y="1585585"/>
            <a:ext cx="4114800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3060"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solidFill>
                  <a:srgbClr val="9933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Генераторные зажимы отмечаются звездочками. Эти зажимы называются генераторными  потому, что при соединении их друг с другом и с одним из полюсов генератора, указатель ваттметра будет отклоняться в нужном направлении.</a:t>
            </a:r>
            <a:endParaRPr lang="ru-RU" sz="1100" dirty="0">
              <a:solidFill>
                <a:srgbClr val="9933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53060" algn="just">
              <a:lnSpc>
                <a:spcPct val="150000"/>
              </a:lnSpc>
              <a:spcAft>
                <a:spcPts val="0"/>
              </a:spcAft>
            </a:pPr>
            <a:r>
              <a:rPr lang="ru-RU" spc="10" dirty="0">
                <a:solidFill>
                  <a:srgbClr val="9933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 правильном включении </a:t>
            </a:r>
            <a:r>
              <a:rPr lang="ru-RU" spc="-10" dirty="0">
                <a:solidFill>
                  <a:srgbClr val="9933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ваттметра токи в его </a:t>
            </a:r>
            <a:r>
              <a:rPr lang="ru-RU" dirty="0">
                <a:solidFill>
                  <a:srgbClr val="9933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катушках направлены от </a:t>
            </a:r>
            <a:r>
              <a:rPr lang="ru-RU" spc="-10" dirty="0">
                <a:solidFill>
                  <a:srgbClr val="9933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генераторных зажимов к нагрузочным.</a:t>
            </a:r>
            <a:endParaRPr lang="ru-RU" sz="1100" dirty="0">
              <a:solidFill>
                <a:srgbClr val="9933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19394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76200" y="1219200"/>
            <a:ext cx="8763000" cy="3754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i="1" u="sng" dirty="0" smtClean="0">
                <a:solidFill>
                  <a:srgbClr val="993300"/>
                </a:solidFill>
              </a:rPr>
              <a:t>Измерение </a:t>
            </a:r>
            <a:r>
              <a:rPr lang="ru-RU" sz="2000" b="1" i="1" u="sng" dirty="0">
                <a:solidFill>
                  <a:srgbClr val="993300"/>
                </a:solidFill>
              </a:rPr>
              <a:t>мощности в  цепях переменного </a:t>
            </a:r>
            <a:r>
              <a:rPr lang="ru-RU" sz="2000" b="1" i="1" u="sng" dirty="0" smtClean="0">
                <a:solidFill>
                  <a:srgbClr val="993300"/>
                </a:solidFill>
              </a:rPr>
              <a:t>тока</a:t>
            </a:r>
            <a:r>
              <a:rPr lang="en-US" sz="2000" b="1" i="1" u="sng" dirty="0" smtClean="0">
                <a:solidFill>
                  <a:srgbClr val="993300"/>
                </a:solidFill>
              </a:rPr>
              <a:t>:</a:t>
            </a:r>
            <a:endParaRPr lang="ru-RU" sz="2000" b="1" i="1" u="sng" dirty="0" smtClean="0">
              <a:solidFill>
                <a:srgbClr val="9933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ru-RU" sz="2000" b="1" i="1" u="sng" dirty="0" smtClean="0">
                <a:solidFill>
                  <a:srgbClr val="993300"/>
                </a:solidFill>
              </a:rPr>
              <a:t>ОДНОФАЗНАЯ ЦЕПЬ:</a:t>
            </a:r>
            <a:endParaRPr lang="ru-RU" sz="2000" b="1" i="1" u="sng" dirty="0">
              <a:solidFill>
                <a:srgbClr val="993300"/>
              </a:solidFill>
            </a:endParaRPr>
          </a:p>
          <a:p>
            <a:pPr algn="ctr"/>
            <a:endParaRPr lang="ru-RU" sz="2000" b="1" i="1" dirty="0" smtClean="0">
              <a:solidFill>
                <a:srgbClr val="993300"/>
              </a:solidFill>
            </a:endParaRPr>
          </a:p>
          <a:p>
            <a:pPr marL="457200" indent="-457200">
              <a:buAutoNum type="arabicPeriod"/>
            </a:pPr>
            <a:r>
              <a:rPr lang="ru-RU" sz="2000" b="1" i="1" dirty="0" smtClean="0">
                <a:solidFill>
                  <a:srgbClr val="993300"/>
                </a:solidFill>
              </a:rPr>
              <a:t>Активная мощность:</a:t>
            </a:r>
          </a:p>
          <a:p>
            <a:pPr algn="ctr"/>
            <a:endParaRPr lang="ru-RU" sz="2000" i="1" dirty="0" smtClean="0">
              <a:solidFill>
                <a:srgbClr val="993300"/>
              </a:solidFill>
            </a:endParaRPr>
          </a:p>
          <a:p>
            <a:pPr algn="ctr"/>
            <a:r>
              <a:rPr lang="ru-RU" sz="2000" i="1" dirty="0" smtClean="0">
                <a:solidFill>
                  <a:srgbClr val="993300"/>
                </a:solidFill>
              </a:rPr>
              <a:t>В </a:t>
            </a:r>
            <a:r>
              <a:rPr lang="ru-RU" sz="2000" i="1" dirty="0">
                <a:solidFill>
                  <a:srgbClr val="993300"/>
                </a:solidFill>
              </a:rPr>
              <a:t>однофазных цепях активную мощность измеряют электродинамическими ваттметрами.</a:t>
            </a:r>
            <a:endParaRPr lang="ru-RU" sz="2000" i="1" dirty="0" smtClean="0">
              <a:solidFill>
                <a:srgbClr val="993300"/>
              </a:solidFill>
            </a:endParaRPr>
          </a:p>
          <a:p>
            <a:endParaRPr lang="en-US" sz="2000" b="1" i="1" dirty="0" smtClean="0">
              <a:solidFill>
                <a:srgbClr val="993300"/>
              </a:solidFill>
            </a:endParaRPr>
          </a:p>
          <a:p>
            <a:r>
              <a:rPr lang="ru-RU" sz="2000" b="1" i="1" dirty="0" smtClean="0">
                <a:solidFill>
                  <a:srgbClr val="993300"/>
                </a:solidFill>
              </a:rPr>
              <a:t>2. Реактивную </a:t>
            </a:r>
            <a:r>
              <a:rPr lang="ru-RU" sz="2000" b="1" i="1" dirty="0">
                <a:solidFill>
                  <a:srgbClr val="993300"/>
                </a:solidFill>
              </a:rPr>
              <a:t>мощность </a:t>
            </a:r>
            <a:r>
              <a:rPr lang="ru-RU" dirty="0">
                <a:solidFill>
                  <a:srgbClr val="993300"/>
                </a:solidFill>
              </a:rPr>
              <a:t>в условиях производства измеряют только в трехфазных цепях</a:t>
            </a:r>
            <a:r>
              <a:rPr lang="ru-RU" dirty="0" smtClean="0">
                <a:solidFill>
                  <a:srgbClr val="993300"/>
                </a:solidFill>
              </a:rPr>
              <a:t>.</a:t>
            </a:r>
          </a:p>
          <a:p>
            <a:endParaRPr lang="ru-RU" sz="2000" b="1" i="1" dirty="0" smtClean="0">
              <a:solidFill>
                <a:srgbClr val="993300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705600" y="632460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6</a:t>
            </a:fld>
            <a:endParaRPr lang="ru-RU" sz="140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999200892"/>
              </p:ext>
            </p:extLst>
          </p:nvPr>
        </p:nvGraphicFramePr>
        <p:xfrm>
          <a:off x="3564241" y="2487596"/>
          <a:ext cx="1833498" cy="373820"/>
        </p:xfrm>
        <a:graphic>
          <a:graphicData uri="http://schemas.openxmlformats.org/presentationml/2006/ole">
            <p:oleObj spid="_x0000_s11308" name="Уравнение" r:id="rId3" imgW="977476" imgH="203112" progId="Equation.3">
              <p:embed/>
            </p:oleObj>
          </a:graphicData>
        </a:graphic>
      </p:graphicFrame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4">
            <a:lum contrast="36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800" y="4703462"/>
            <a:ext cx="2362200" cy="192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3429000" y="4261544"/>
            <a:ext cx="54864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8775" algn="just"/>
            <a:r>
              <a:rPr lang="ru-RU" dirty="0">
                <a:solidFill>
                  <a:srgbClr val="993300"/>
                </a:solidFill>
              </a:rPr>
              <a:t>Если токи и напряжения превышают предел измерений ваттметра, то его включают через измерительные трансформаторы тока и напряжения.</a:t>
            </a:r>
          </a:p>
          <a:p>
            <a:pPr indent="358775" algn="just"/>
            <a:r>
              <a:rPr lang="ru-RU" dirty="0">
                <a:solidFill>
                  <a:srgbClr val="993300"/>
                </a:solidFill>
              </a:rPr>
              <a:t>При этом мощность цепи рассчитывают как произведение показания ваттметра  на коэффициенты трансформации ТТ и ТН: </a:t>
            </a:r>
            <a:endParaRPr lang="ru-RU" sz="1600" dirty="0">
              <a:solidFill>
                <a:srgbClr val="9933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497156475"/>
              </p:ext>
            </p:extLst>
          </p:nvPr>
        </p:nvGraphicFramePr>
        <p:xfrm>
          <a:off x="3516025" y="6306304"/>
          <a:ext cx="1929931" cy="399296"/>
        </p:xfrm>
        <a:graphic>
          <a:graphicData uri="http://schemas.openxmlformats.org/presentationml/2006/ole">
            <p:oleObj spid="_x0000_s11309" name="Уравнение" r:id="rId5" imgW="1104900" imgH="2286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294954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76200" y="1219200"/>
            <a:ext cx="8763000" cy="3754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i="1" u="sng" dirty="0" smtClean="0">
                <a:solidFill>
                  <a:srgbClr val="993300"/>
                </a:solidFill>
              </a:rPr>
              <a:t>Измерение </a:t>
            </a:r>
            <a:r>
              <a:rPr lang="ru-RU" sz="2000" b="1" i="1" u="sng" dirty="0">
                <a:solidFill>
                  <a:srgbClr val="993300"/>
                </a:solidFill>
              </a:rPr>
              <a:t>мощности в  цепях переменного </a:t>
            </a:r>
            <a:r>
              <a:rPr lang="ru-RU" sz="2000" b="1" i="1" u="sng" dirty="0" smtClean="0">
                <a:solidFill>
                  <a:srgbClr val="993300"/>
                </a:solidFill>
              </a:rPr>
              <a:t>тока</a:t>
            </a:r>
            <a:r>
              <a:rPr lang="en-US" sz="2000" b="1" i="1" u="sng" dirty="0" smtClean="0">
                <a:solidFill>
                  <a:srgbClr val="993300"/>
                </a:solidFill>
              </a:rPr>
              <a:t>:</a:t>
            </a:r>
            <a:endParaRPr lang="ru-RU" sz="2000" b="1" i="1" u="sng" dirty="0" smtClean="0">
              <a:solidFill>
                <a:srgbClr val="9933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ru-RU" sz="2000" b="1" i="1" u="sng" dirty="0" smtClean="0">
                <a:solidFill>
                  <a:srgbClr val="993300"/>
                </a:solidFill>
              </a:rPr>
              <a:t>ТРЕХФАЗНАЯ ЦЕПЬ:</a:t>
            </a:r>
            <a:endParaRPr lang="ru-RU" sz="2000" b="1" i="1" u="sng" dirty="0">
              <a:solidFill>
                <a:srgbClr val="993300"/>
              </a:solidFill>
            </a:endParaRPr>
          </a:p>
          <a:p>
            <a:pPr algn="ctr"/>
            <a:endParaRPr lang="ru-RU" sz="2000" b="1" i="1" dirty="0" smtClean="0">
              <a:solidFill>
                <a:srgbClr val="993300"/>
              </a:solidFill>
            </a:endParaRPr>
          </a:p>
          <a:p>
            <a:pPr algn="ctr"/>
            <a:endParaRPr lang="ru-RU" dirty="0" smtClean="0">
              <a:solidFill>
                <a:srgbClr val="993300"/>
              </a:solidFill>
            </a:endParaRPr>
          </a:p>
          <a:p>
            <a:pPr algn="ctr"/>
            <a:r>
              <a:rPr lang="ru-RU" sz="2000" dirty="0" smtClean="0">
                <a:solidFill>
                  <a:srgbClr val="993300"/>
                </a:solidFill>
              </a:rPr>
              <a:t>Число и схе­мы включения ваттметров </a:t>
            </a:r>
            <a:r>
              <a:rPr lang="ru-RU" sz="2000" u="sng" dirty="0" smtClean="0">
                <a:solidFill>
                  <a:srgbClr val="993300"/>
                </a:solidFill>
              </a:rPr>
              <a:t>определяют</a:t>
            </a:r>
            <a:r>
              <a:rPr lang="ru-RU" sz="2000" dirty="0" smtClean="0">
                <a:solidFill>
                  <a:srgbClr val="993300"/>
                </a:solidFill>
              </a:rPr>
              <a:t> в</a:t>
            </a:r>
            <a:r>
              <a:rPr lang="ru-RU" sz="2000" cap="small" dirty="0" smtClean="0">
                <a:solidFill>
                  <a:srgbClr val="993300"/>
                </a:solidFill>
              </a:rPr>
              <a:t> </a:t>
            </a:r>
            <a:r>
              <a:rPr lang="ru-RU" sz="2000" dirty="0" smtClean="0">
                <a:solidFill>
                  <a:srgbClr val="993300"/>
                </a:solidFill>
              </a:rPr>
              <a:t>зависимости от:</a:t>
            </a:r>
          </a:p>
          <a:p>
            <a:pPr algn="ctr"/>
            <a:endParaRPr lang="ru-RU" sz="2000" dirty="0" smtClean="0">
              <a:solidFill>
                <a:srgbClr val="993300"/>
              </a:solidFill>
            </a:endParaRPr>
          </a:p>
          <a:p>
            <a:pPr marL="803275" indent="-285750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993300"/>
                </a:solidFill>
              </a:rPr>
              <a:t>вида трехфазной системы (трех- или четырехпроводная), </a:t>
            </a:r>
          </a:p>
          <a:p>
            <a:pPr marL="803275" indent="-285750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993300"/>
                </a:solidFill>
              </a:rPr>
              <a:t>ее симметрии (равномерная или неравномерная нагрузка фаз)</a:t>
            </a:r>
          </a:p>
          <a:p>
            <a:pPr marL="803275" indent="-285750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993300"/>
                </a:solidFill>
              </a:rPr>
              <a:t>схемы соединении фаз приемника энергии (звездой или треугольником).</a:t>
            </a:r>
          </a:p>
          <a:p>
            <a:endParaRPr lang="ru-RU" sz="2000" b="1" i="1" dirty="0" smtClean="0">
              <a:solidFill>
                <a:srgbClr val="993300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705600" y="632460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7</a:t>
            </a:fld>
            <a:endParaRPr lang="ru-RU" sz="1400"/>
          </a:p>
        </p:txBody>
      </p:sp>
    </p:spTree>
    <p:extLst>
      <p:ext uri="{BB962C8B-B14F-4D97-AF65-F5344CB8AC3E}">
        <p14:creationId xmlns:p14="http://schemas.microsoft.com/office/powerpoint/2010/main" xmlns="" val="2735184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76200" y="1219200"/>
            <a:ext cx="8763000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i="1" u="sng" dirty="0" smtClean="0">
                <a:solidFill>
                  <a:srgbClr val="993300"/>
                </a:solidFill>
              </a:rPr>
              <a:t>Измерение </a:t>
            </a:r>
            <a:r>
              <a:rPr lang="ru-RU" sz="2000" b="1" i="1" u="sng" dirty="0">
                <a:solidFill>
                  <a:srgbClr val="993300"/>
                </a:solidFill>
              </a:rPr>
              <a:t>мощности в  цепях переменного </a:t>
            </a:r>
            <a:r>
              <a:rPr lang="ru-RU" sz="2000" b="1" i="1" u="sng" dirty="0" smtClean="0">
                <a:solidFill>
                  <a:srgbClr val="993300"/>
                </a:solidFill>
              </a:rPr>
              <a:t>тока</a:t>
            </a:r>
            <a:r>
              <a:rPr lang="en-US" sz="2000" b="1" i="1" u="sng" dirty="0" smtClean="0">
                <a:solidFill>
                  <a:srgbClr val="993300"/>
                </a:solidFill>
              </a:rPr>
              <a:t>:</a:t>
            </a:r>
            <a:endParaRPr lang="ru-RU" sz="2000" b="1" i="1" u="sng" dirty="0" smtClean="0">
              <a:solidFill>
                <a:srgbClr val="9933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ru-RU" sz="2000" b="1" i="1" u="sng" dirty="0" smtClean="0">
                <a:solidFill>
                  <a:srgbClr val="993300"/>
                </a:solidFill>
              </a:rPr>
              <a:t>ТРЕХФАЗНАЯ ЦЕПЬ:</a:t>
            </a:r>
            <a:endParaRPr lang="ru-RU" sz="2000" b="1" i="1" u="sng" dirty="0">
              <a:solidFill>
                <a:srgbClr val="993300"/>
              </a:solidFill>
            </a:endParaRPr>
          </a:p>
          <a:p>
            <a:endParaRPr lang="ru-RU" sz="2400" b="1" i="1" dirty="0" smtClean="0">
              <a:solidFill>
                <a:srgbClr val="993300"/>
              </a:solidFill>
            </a:endParaRPr>
          </a:p>
          <a:p>
            <a:pPr algn="ctr"/>
            <a:r>
              <a:rPr lang="ru-RU" sz="2000" dirty="0">
                <a:solidFill>
                  <a:srgbClr val="993300"/>
                </a:solidFill>
              </a:rPr>
              <a:t>1)</a:t>
            </a:r>
            <a:r>
              <a:rPr lang="ru-RU" sz="2000" i="1" dirty="0">
                <a:solidFill>
                  <a:srgbClr val="993300"/>
                </a:solidFill>
              </a:rPr>
              <a:t>Трехпроводная система с симметричной нагрузкой фаз</a:t>
            </a:r>
            <a:r>
              <a:rPr lang="ru-RU" sz="2000" dirty="0">
                <a:solidFill>
                  <a:srgbClr val="993300"/>
                </a:solidFill>
              </a:rPr>
              <a:t> – </a:t>
            </a:r>
            <a:r>
              <a:rPr lang="ru-RU" sz="2000" dirty="0" smtClean="0">
                <a:solidFill>
                  <a:srgbClr val="993300"/>
                </a:solidFill>
              </a:rPr>
              <a:t/>
            </a:r>
            <a:br>
              <a:rPr lang="ru-RU" sz="2000" dirty="0" smtClean="0">
                <a:solidFill>
                  <a:srgbClr val="993300"/>
                </a:solidFill>
              </a:rPr>
            </a:br>
            <a:r>
              <a:rPr lang="ru-RU" sz="2000" dirty="0" smtClean="0">
                <a:solidFill>
                  <a:srgbClr val="993300"/>
                </a:solidFill>
              </a:rPr>
              <a:t>метод </a:t>
            </a:r>
            <a:r>
              <a:rPr lang="ru-RU" sz="2000" u="sng" dirty="0">
                <a:solidFill>
                  <a:srgbClr val="993300"/>
                </a:solidFill>
              </a:rPr>
              <a:t>одного</a:t>
            </a:r>
            <a:r>
              <a:rPr lang="ru-RU" sz="2000" dirty="0">
                <a:solidFill>
                  <a:srgbClr val="993300"/>
                </a:solidFill>
              </a:rPr>
              <a:t> </a:t>
            </a:r>
            <a:r>
              <a:rPr lang="ru-RU" sz="2000" u="sng" dirty="0">
                <a:solidFill>
                  <a:srgbClr val="993300"/>
                </a:solidFill>
              </a:rPr>
              <a:t>ваттметра</a:t>
            </a:r>
            <a:r>
              <a:rPr lang="ru-RU" sz="2000" dirty="0" smtClean="0">
                <a:solidFill>
                  <a:srgbClr val="993300"/>
                </a:solidFill>
              </a:rPr>
              <a:t>.</a:t>
            </a:r>
          </a:p>
          <a:p>
            <a:endParaRPr lang="ru-RU" dirty="0">
              <a:solidFill>
                <a:srgbClr val="993300"/>
              </a:solidFill>
            </a:endParaRPr>
          </a:p>
          <a:p>
            <a:pPr algn="ctr"/>
            <a:r>
              <a:rPr lang="ru-RU" dirty="0">
                <a:solidFill>
                  <a:srgbClr val="993300"/>
                </a:solidFill>
              </a:rPr>
              <a:t>а) при соединении приемников (нагрузки) </a:t>
            </a:r>
            <a:r>
              <a:rPr lang="ru-RU" dirty="0" smtClean="0">
                <a:solidFill>
                  <a:srgbClr val="993300"/>
                </a:solidFill>
              </a:rPr>
              <a:t>звездой:</a:t>
            </a:r>
            <a:endParaRPr lang="ru-RU" sz="2000" b="1" i="1" dirty="0" smtClean="0">
              <a:solidFill>
                <a:srgbClr val="993300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705600" y="632460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8</a:t>
            </a:fld>
            <a:endParaRPr lang="ru-RU" sz="140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lum contrast="66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376" y="3907720"/>
            <a:ext cx="2888512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971800" y="4038600"/>
            <a:ext cx="5432989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993300"/>
                </a:solidFill>
              </a:rPr>
              <a:t>система напряжений симметрична: </a:t>
            </a:r>
            <a:endParaRPr lang="ru-RU" dirty="0" smtClean="0">
              <a:solidFill>
                <a:srgbClr val="993300"/>
              </a:solidFill>
            </a:endParaRPr>
          </a:p>
          <a:p>
            <a:endParaRPr lang="ru-RU" dirty="0">
              <a:solidFill>
                <a:srgbClr val="993300"/>
              </a:solidFill>
            </a:endParaRPr>
          </a:p>
          <a:p>
            <a:r>
              <a:rPr lang="ru-RU" dirty="0">
                <a:solidFill>
                  <a:srgbClr val="993300"/>
                </a:solidFill>
              </a:rPr>
              <a:t>нагрузка во всех фазах одинакова</a:t>
            </a:r>
            <a:r>
              <a:rPr lang="ru-RU" dirty="0" smtClean="0">
                <a:solidFill>
                  <a:srgbClr val="993300"/>
                </a:solidFill>
              </a:rPr>
              <a:t>:</a:t>
            </a:r>
          </a:p>
          <a:p>
            <a:endParaRPr lang="ru-RU" dirty="0">
              <a:solidFill>
                <a:srgbClr val="993300"/>
              </a:solidFill>
            </a:endParaRPr>
          </a:p>
          <a:p>
            <a:endParaRPr lang="ru-RU" dirty="0" smtClean="0">
              <a:solidFill>
                <a:srgbClr val="993300"/>
              </a:solidFill>
            </a:endParaRPr>
          </a:p>
          <a:p>
            <a:endParaRPr lang="ru-RU" dirty="0">
              <a:solidFill>
                <a:srgbClr val="993300"/>
              </a:solidFill>
            </a:endParaRPr>
          </a:p>
          <a:p>
            <a:r>
              <a:rPr lang="ru-RU" dirty="0" smtClean="0">
                <a:solidFill>
                  <a:srgbClr val="993300"/>
                </a:solidFill>
              </a:rPr>
              <a:t>соединение звезда: </a:t>
            </a:r>
          </a:p>
          <a:p>
            <a:endParaRPr lang="ru-RU" dirty="0">
              <a:solidFill>
                <a:srgbClr val="993300"/>
              </a:solidFill>
            </a:endParaRPr>
          </a:p>
          <a:p>
            <a:endParaRPr lang="ru-RU" dirty="0">
              <a:solidFill>
                <a:srgbClr val="9933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381821658"/>
              </p:ext>
            </p:extLst>
          </p:nvPr>
        </p:nvGraphicFramePr>
        <p:xfrm>
          <a:off x="6907139" y="4098422"/>
          <a:ext cx="1866138" cy="291584"/>
        </p:xfrm>
        <a:graphic>
          <a:graphicData uri="http://schemas.openxmlformats.org/presentationml/2006/ole">
            <p:oleObj spid="_x0000_s12367" name="Уравнение" r:id="rId4" imgW="1524000" imgH="241300" progId="Equation.3">
              <p:embed/>
            </p:oleObj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324900779"/>
              </p:ext>
            </p:extLst>
          </p:nvPr>
        </p:nvGraphicFramePr>
        <p:xfrm>
          <a:off x="6900181" y="4618606"/>
          <a:ext cx="1671970" cy="334394"/>
        </p:xfrm>
        <a:graphic>
          <a:graphicData uri="http://schemas.openxmlformats.org/presentationml/2006/ole">
            <p:oleObj spid="_x0000_s12368" name="Уравнение" r:id="rId5" imgW="1143000" imgH="228600" progId="Equation.3">
              <p:embed/>
            </p:oleObj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072257656"/>
              </p:ext>
            </p:extLst>
          </p:nvPr>
        </p:nvGraphicFramePr>
        <p:xfrm>
          <a:off x="6934200" y="5029200"/>
          <a:ext cx="1476501" cy="302872"/>
        </p:xfrm>
        <a:graphic>
          <a:graphicData uri="http://schemas.openxmlformats.org/presentationml/2006/ole">
            <p:oleObj spid="_x0000_s12369" name="Уравнение" r:id="rId6" imgW="1117600" imgH="228600" progId="Equation.3">
              <p:embed/>
            </p:oleObj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877029675"/>
              </p:ext>
            </p:extLst>
          </p:nvPr>
        </p:nvGraphicFramePr>
        <p:xfrm>
          <a:off x="5257800" y="5715000"/>
          <a:ext cx="1107536" cy="346105"/>
        </p:xfrm>
        <a:graphic>
          <a:graphicData uri="http://schemas.openxmlformats.org/presentationml/2006/ole">
            <p:oleObj spid="_x0000_s12370" name="Уравнение" r:id="rId7" imgW="761669" imgH="241195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162814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76200" y="1219200"/>
            <a:ext cx="8763000" cy="2568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indent="358775" algn="just">
              <a:lnSpc>
                <a:spcPct val="150000"/>
              </a:lnSpc>
            </a:pPr>
            <a:r>
              <a:rPr lang="ru-RU" sz="2200" i="1" dirty="0">
                <a:solidFill>
                  <a:srgbClr val="993300"/>
                </a:solidFill>
              </a:rPr>
              <a:t>Параллельная цепь ваттметра включена под фазное напряжение </a:t>
            </a:r>
            <a:r>
              <a:rPr lang="ru-RU" sz="2200" i="1" dirty="0" smtClean="0">
                <a:solidFill>
                  <a:srgbClr val="0000FF"/>
                </a:solidFill>
              </a:rPr>
              <a:t>(</a:t>
            </a:r>
            <a:r>
              <a:rPr lang="en-US" sz="2200" i="1" dirty="0" err="1" smtClean="0">
                <a:solidFill>
                  <a:srgbClr val="0000FF"/>
                </a:solidFill>
              </a:rPr>
              <a:t>Uao</a:t>
            </a:r>
            <a:r>
              <a:rPr lang="ru-RU" sz="2200" i="1" dirty="0" smtClean="0">
                <a:solidFill>
                  <a:srgbClr val="0000FF"/>
                </a:solidFill>
              </a:rPr>
              <a:t>), </a:t>
            </a:r>
            <a:r>
              <a:rPr lang="ru-RU" sz="2200" i="1" dirty="0">
                <a:solidFill>
                  <a:srgbClr val="993300"/>
                </a:solidFill>
              </a:rPr>
              <a:t>а по его последовательной обмотке протекает фазный ток, равный линейному </a:t>
            </a:r>
            <a:r>
              <a:rPr lang="ru-RU" sz="2200" i="1" dirty="0" smtClean="0">
                <a:solidFill>
                  <a:srgbClr val="0000FF"/>
                </a:solidFill>
              </a:rPr>
              <a:t>(</a:t>
            </a:r>
            <a:r>
              <a:rPr lang="en-US" sz="2200" i="1" dirty="0" err="1" smtClean="0">
                <a:solidFill>
                  <a:srgbClr val="0000FF"/>
                </a:solidFill>
              </a:rPr>
              <a:t>Ua</a:t>
            </a:r>
            <a:r>
              <a:rPr lang="ru-RU" sz="2200" i="1" dirty="0" smtClean="0">
                <a:solidFill>
                  <a:srgbClr val="0000FF"/>
                </a:solidFill>
              </a:rPr>
              <a:t>),</a:t>
            </a:r>
            <a:r>
              <a:rPr lang="en-US" sz="2200" i="1" dirty="0" smtClean="0">
                <a:solidFill>
                  <a:srgbClr val="0000FF"/>
                </a:solidFill>
              </a:rPr>
              <a:t> </a:t>
            </a:r>
            <a:r>
              <a:rPr lang="ru-RU" sz="2200" i="1" dirty="0" smtClean="0">
                <a:solidFill>
                  <a:srgbClr val="993300"/>
                </a:solidFill>
              </a:rPr>
              <a:t>то </a:t>
            </a:r>
            <a:r>
              <a:rPr lang="ru-RU" sz="2200" i="1" dirty="0">
                <a:solidFill>
                  <a:srgbClr val="993300"/>
                </a:solidFill>
              </a:rPr>
              <a:t>ваттметр показывает мощность, равную мощности одной фазы нагрузки:</a:t>
            </a:r>
            <a:endParaRPr lang="ru-RU" sz="2200" i="1" dirty="0" smtClean="0">
              <a:solidFill>
                <a:srgbClr val="993300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705600" y="632460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9</a:t>
            </a:fld>
            <a:endParaRPr lang="ru-RU" sz="140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lum contrast="66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43108" y="3974487"/>
            <a:ext cx="3071834" cy="2431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977952567"/>
              </p:ext>
            </p:extLst>
          </p:nvPr>
        </p:nvGraphicFramePr>
        <p:xfrm>
          <a:off x="2362200" y="3374701"/>
          <a:ext cx="6210328" cy="488075"/>
        </p:xfrm>
        <a:graphic>
          <a:graphicData uri="http://schemas.openxmlformats.org/presentationml/2006/ole">
            <p:oleObj spid="_x0000_s14422" name="Уравнение" r:id="rId4" imgW="3517900" imgH="2794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98771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5240</TotalTime>
  <Words>1059</Words>
  <Application>Microsoft Office PowerPoint</Application>
  <PresentationFormat>Экран (4:3)</PresentationFormat>
  <Paragraphs>203</Paragraphs>
  <Slides>25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25</vt:i4>
      </vt:variant>
    </vt:vector>
  </HeadingPairs>
  <TitlesOfParts>
    <vt:vector size="29" baseType="lpstr">
      <vt:lpstr>Оформление по умолчанию</vt:lpstr>
      <vt:lpstr>Picture</vt:lpstr>
      <vt:lpstr>Уравнение</vt:lpstr>
      <vt:lpstr>Точечный рисунок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Владимир</dc:creator>
  <cp:lastModifiedBy>sh_ik</cp:lastModifiedBy>
  <cp:revision>378</cp:revision>
  <cp:lastPrinted>1601-01-01T00:00:00Z</cp:lastPrinted>
  <dcterms:created xsi:type="dcterms:W3CDTF">1601-01-01T00:00:00Z</dcterms:created>
  <dcterms:modified xsi:type="dcterms:W3CDTF">2019-02-18T08:09:56Z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